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2" r:id="rId2"/>
    <p:sldMasterId id="2147483708" r:id="rId3"/>
    <p:sldMasterId id="2147483714" r:id="rId4"/>
    <p:sldMasterId id="2147483720" r:id="rId5"/>
    <p:sldMasterId id="2147483726" r:id="rId6"/>
    <p:sldMasterId id="2147483732" r:id="rId7"/>
    <p:sldMasterId id="2147483738" r:id="rId8"/>
    <p:sldMasterId id="2147483753" r:id="rId9"/>
    <p:sldMasterId id="2147483760" r:id="rId10"/>
  </p:sldMasterIdLst>
  <p:notesMasterIdLst>
    <p:notesMasterId r:id="rId28"/>
  </p:notesMasterIdLst>
  <p:handoutMasterIdLst>
    <p:handoutMasterId r:id="rId29"/>
  </p:handoutMasterIdLst>
  <p:sldIdLst>
    <p:sldId id="1411" r:id="rId11"/>
    <p:sldId id="1415" r:id="rId12"/>
    <p:sldId id="1537" r:id="rId13"/>
    <p:sldId id="1536" r:id="rId14"/>
    <p:sldId id="1468" r:id="rId15"/>
    <p:sldId id="1526" r:id="rId16"/>
    <p:sldId id="1528" r:id="rId17"/>
    <p:sldId id="1527" r:id="rId18"/>
    <p:sldId id="1529" r:id="rId19"/>
    <p:sldId id="1412" r:id="rId20"/>
    <p:sldId id="1540" r:id="rId21"/>
    <p:sldId id="1530" r:id="rId22"/>
    <p:sldId id="1531" r:id="rId23"/>
    <p:sldId id="1532" r:id="rId24"/>
    <p:sldId id="1538" r:id="rId25"/>
    <p:sldId id="1533" r:id="rId26"/>
    <p:sldId id="1539" r:id="rId27"/>
  </p:sldIdLst>
  <p:sldSz cx="9144000" cy="6858000" type="screen4x3"/>
  <p:notesSz cx="7010400" cy="9372600"/>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C8D9"/>
    <a:srgbClr val="00DFEA"/>
    <a:srgbClr val="1F497D"/>
    <a:srgbClr val="FF6161"/>
    <a:srgbClr val="C7DCA6"/>
    <a:srgbClr val="008080"/>
    <a:srgbClr val="006666"/>
    <a:srgbClr val="006A6F"/>
    <a:srgbClr val="FF7D7D"/>
    <a:srgbClr val="00A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6" autoAdjust="0"/>
    <p:restoredTop sz="98655" autoAdjust="0"/>
  </p:normalViewPr>
  <p:slideViewPr>
    <p:cSldViewPr snapToGrid="0">
      <p:cViewPr varScale="1">
        <p:scale>
          <a:sx n="67" d="100"/>
          <a:sy n="67" d="100"/>
        </p:scale>
        <p:origin x="-984" y="-96"/>
      </p:cViewPr>
      <p:guideLst>
        <p:guide orient="horz" pos="1191"/>
        <p:guide orient="horz" pos="250"/>
        <p:guide orient="horz" pos="28"/>
        <p:guide orient="horz" pos="3614"/>
        <p:guide pos="236"/>
        <p:guide pos="509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954"/>
    </p:cViewPr>
  </p:sorterViewPr>
  <p:notesViewPr>
    <p:cSldViewPr snapToGrid="0" showGuides="1">
      <p:cViewPr varScale="1">
        <p:scale>
          <a:sx n="81" d="100"/>
          <a:sy n="81" d="100"/>
        </p:scale>
        <p:origin x="-1962" y="-90"/>
      </p:cViewPr>
      <p:guideLst>
        <p:guide orient="horz" pos="2952"/>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2</c:v>
                </c:pt>
              </c:strCache>
            </c:strRef>
          </c:tx>
          <c:invertIfNegative val="0"/>
          <c:dLbls>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dLbls>
          <c:cat>
            <c:strRef>
              <c:f>Sheet1!$A$2</c:f>
              <c:strCache>
                <c:ptCount val="1"/>
                <c:pt idx="0">
                  <c:v> </c:v>
                </c:pt>
              </c:strCache>
            </c:strRef>
          </c:cat>
          <c:val>
            <c:numRef>
              <c:f>Sheet1!$B$2</c:f>
              <c:numCache>
                <c:formatCode>0</c:formatCode>
                <c:ptCount val="1"/>
                <c:pt idx="0">
                  <c:v>56</c:v>
                </c:pt>
              </c:numCache>
            </c:numRef>
          </c:val>
        </c:ser>
        <c:dLbls>
          <c:dLblPos val="inEnd"/>
          <c:showLegendKey val="0"/>
          <c:showVal val="1"/>
          <c:showCatName val="0"/>
          <c:showSerName val="0"/>
          <c:showPercent val="0"/>
          <c:showBubbleSize val="0"/>
        </c:dLbls>
        <c:gapWidth val="150"/>
        <c:axId val="29152000"/>
        <c:axId val="29153152"/>
      </c:barChart>
      <c:catAx>
        <c:axId val="29152000"/>
        <c:scaling>
          <c:orientation val="minMax"/>
        </c:scaling>
        <c:delete val="0"/>
        <c:axPos val="l"/>
        <c:majorTickMark val="out"/>
        <c:minorTickMark val="none"/>
        <c:tickLblPos val="nextTo"/>
        <c:crossAx val="29153152"/>
        <c:crosses val="autoZero"/>
        <c:auto val="1"/>
        <c:lblAlgn val="ctr"/>
        <c:lblOffset val="100"/>
        <c:noMultiLvlLbl val="0"/>
      </c:catAx>
      <c:valAx>
        <c:axId val="29153152"/>
        <c:scaling>
          <c:orientation val="minMax"/>
          <c:max val="100"/>
          <c:min val="0"/>
        </c:scaling>
        <c:delete val="0"/>
        <c:axPos val="b"/>
        <c:majorGridlines/>
        <c:numFmt formatCode="0" sourceLinked="1"/>
        <c:majorTickMark val="out"/>
        <c:minorTickMark val="none"/>
        <c:tickLblPos val="nextTo"/>
        <c:txPr>
          <a:bodyPr/>
          <a:lstStyle/>
          <a:p>
            <a:pPr>
              <a:defRPr sz="1000"/>
            </a:pPr>
            <a:endParaRPr lang="en-US"/>
          </a:p>
        </c:txPr>
        <c:crossAx val="29152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14293898583037"/>
          <c:y val="8.2042602831059491E-2"/>
          <c:w val="0.52404738341888002"/>
          <c:h val="0.90964127981146137"/>
        </c:manualLayout>
      </c:layout>
      <c:barChart>
        <c:barDir val="bar"/>
        <c:grouping val="percentStacked"/>
        <c:varyColors val="0"/>
        <c:ser>
          <c:idx val="5"/>
          <c:order val="0"/>
          <c:tx>
            <c:strRef>
              <c:f>Sheet1!$B$1</c:f>
              <c:strCache>
                <c:ptCount val="1"/>
                <c:pt idx="0">
                  <c:v>Much more favourable</c:v>
                </c:pt>
              </c:strCache>
            </c:strRef>
          </c:tx>
          <c:spPr>
            <a:solidFill>
              <a:srgbClr val="00B050"/>
            </a:solidFill>
            <a:ln w="3175">
              <a:solidFill>
                <a:schemeClr val="bg1"/>
              </a:solidFill>
            </a:ln>
          </c:spPr>
          <c:invertIfNegative val="0"/>
          <c:dLbls>
            <c:txPr>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Sheet1!$A$2:$A$6</c:f>
              <c:strCache>
                <c:ptCount val="5"/>
                <c:pt idx="0">
                  <c:v>Building the storage facility will help the local economy...  </c:v>
                </c:pt>
                <c:pt idx="1">
                  <c:v>All spent nuclear fuel from Ontario is already stored...so the proposed facility is finding a more permanent long-term solution.  </c:v>
                </c:pt>
                <c:pt idx="2">
                  <c:v>The current above ground storage...never intended to be a permanent solution...a more permanent solution near the site makes sense</c:v>
                </c:pt>
                <c:pt idx="3">
                  <c:v>Participation in the site selection process  provides Huron-Kinloss with a seat at the table for the discussion…</c:v>
                </c:pt>
                <c:pt idx="4">
                  <c:v>Ontario derives about 50% of its energy from nuclear sources so we have a responsibility for dealing with the waste that is generated </c:v>
                </c:pt>
              </c:strCache>
            </c:strRef>
          </c:cat>
          <c:val>
            <c:numRef>
              <c:f>Sheet1!$B$2:$B$6</c:f>
              <c:numCache>
                <c:formatCode>0%</c:formatCode>
                <c:ptCount val="5"/>
                <c:pt idx="0">
                  <c:v>0.14000000000000001</c:v>
                </c:pt>
                <c:pt idx="1">
                  <c:v>0.17</c:v>
                </c:pt>
                <c:pt idx="2">
                  <c:v>0.16</c:v>
                </c:pt>
                <c:pt idx="3">
                  <c:v>0.18</c:v>
                </c:pt>
                <c:pt idx="4">
                  <c:v>0.23</c:v>
                </c:pt>
              </c:numCache>
            </c:numRef>
          </c:val>
        </c:ser>
        <c:ser>
          <c:idx val="2"/>
          <c:order val="1"/>
          <c:tx>
            <c:strRef>
              <c:f>Sheet1!$C$1</c:f>
              <c:strCache>
                <c:ptCount val="1"/>
                <c:pt idx="0">
                  <c:v>Somewhat more favourable</c:v>
                </c:pt>
              </c:strCache>
            </c:strRef>
          </c:tx>
          <c:spPr>
            <a:solidFill>
              <a:srgbClr val="92D050"/>
            </a:solidFill>
            <a:ln w="3175">
              <a:solidFill>
                <a:schemeClr val="bg1"/>
              </a:solidFill>
            </a:ln>
          </c:spPr>
          <c:invertIfNegative val="0"/>
          <c:dPt>
            <c:idx val="0"/>
            <c:invertIfNegative val="0"/>
            <c:bubble3D val="0"/>
            <c:spPr>
              <a:solidFill>
                <a:srgbClr val="92D050"/>
              </a:solidFill>
              <a:ln w="3175">
                <a:noFill/>
              </a:ln>
            </c:spPr>
          </c:dPt>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Building the storage facility will help the local economy...  </c:v>
                </c:pt>
                <c:pt idx="1">
                  <c:v>All spent nuclear fuel from Ontario is already stored...so the proposed facility is finding a more permanent long-term solution.  </c:v>
                </c:pt>
                <c:pt idx="2">
                  <c:v>The current above ground storage...never intended to be a permanent solution...a more permanent solution near the site makes sense</c:v>
                </c:pt>
                <c:pt idx="3">
                  <c:v>Participation in the site selection process  provides Huron-Kinloss with a seat at the table for the discussion…</c:v>
                </c:pt>
                <c:pt idx="4">
                  <c:v>Ontario derives about 50% of its energy from nuclear sources so we have a responsibility for dealing with the waste that is generated </c:v>
                </c:pt>
              </c:strCache>
            </c:strRef>
          </c:cat>
          <c:val>
            <c:numRef>
              <c:f>Sheet1!$C$2:$C$6</c:f>
              <c:numCache>
                <c:formatCode>0%</c:formatCode>
                <c:ptCount val="5"/>
                <c:pt idx="0">
                  <c:v>0.21</c:v>
                </c:pt>
                <c:pt idx="1">
                  <c:v>0.25</c:v>
                </c:pt>
                <c:pt idx="2">
                  <c:v>0.27</c:v>
                </c:pt>
                <c:pt idx="3">
                  <c:v>0.25</c:v>
                </c:pt>
                <c:pt idx="4">
                  <c:v>0.23</c:v>
                </c:pt>
              </c:numCache>
            </c:numRef>
          </c:val>
        </c:ser>
        <c:ser>
          <c:idx val="0"/>
          <c:order val="2"/>
          <c:tx>
            <c:strRef>
              <c:f>Sheet1!$D$1</c:f>
              <c:strCache>
                <c:ptCount val="1"/>
                <c:pt idx="0">
                  <c:v>No impact</c:v>
                </c:pt>
              </c:strCache>
            </c:strRef>
          </c:tx>
          <c:spPr>
            <a:solidFill>
              <a:schemeClr val="bg1">
                <a:lumMod val="7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Building the storage facility will help the local economy...  </c:v>
                </c:pt>
                <c:pt idx="1">
                  <c:v>All spent nuclear fuel from Ontario is already stored...so the proposed facility is finding a more permanent long-term solution.  </c:v>
                </c:pt>
                <c:pt idx="2">
                  <c:v>The current above ground storage...never intended to be a permanent solution...a more permanent solution near the site makes sense</c:v>
                </c:pt>
                <c:pt idx="3">
                  <c:v>Participation in the site selection process  provides Huron-Kinloss with a seat at the table for the discussion…</c:v>
                </c:pt>
                <c:pt idx="4">
                  <c:v>Ontario derives about 50% of its energy from nuclear sources so we have a responsibility for dealing with the waste that is generated </c:v>
                </c:pt>
              </c:strCache>
            </c:strRef>
          </c:cat>
          <c:val>
            <c:numRef>
              <c:f>Sheet1!$D$2:$D$6</c:f>
              <c:numCache>
                <c:formatCode>0%</c:formatCode>
                <c:ptCount val="5"/>
                <c:pt idx="0">
                  <c:v>0.43</c:v>
                </c:pt>
                <c:pt idx="1">
                  <c:v>0.33</c:v>
                </c:pt>
                <c:pt idx="2">
                  <c:v>0.26</c:v>
                </c:pt>
                <c:pt idx="3">
                  <c:v>0.4</c:v>
                </c:pt>
                <c:pt idx="4">
                  <c:v>0.36</c:v>
                </c:pt>
              </c:numCache>
            </c:numRef>
          </c:val>
        </c:ser>
        <c:ser>
          <c:idx val="3"/>
          <c:order val="3"/>
          <c:tx>
            <c:strRef>
              <c:f>Sheet1!$E$1</c:f>
              <c:strCache>
                <c:ptCount val="1"/>
                <c:pt idx="0">
                  <c:v>Somewhat less favourable</c:v>
                </c:pt>
              </c:strCache>
            </c:strRef>
          </c:tx>
          <c:spPr>
            <a:solidFill>
              <a:srgbClr val="FF0000"/>
            </a:solidFill>
            <a:ln>
              <a:solidFill>
                <a:schemeClr val="bg1"/>
              </a:solidFill>
            </a:ln>
          </c:spPr>
          <c:invertIfNegative val="0"/>
          <c:dLbls>
            <c:txPr>
              <a:bodyPr/>
              <a:lstStyle/>
              <a:p>
                <a:pPr algn="ctr">
                  <a:defRPr lang="en-US" sz="1197" b="1" i="0" u="none" strike="noStrike" kern="1200" baseline="0">
                    <a:solidFill>
                      <a:srgbClr val="FFFFFF"/>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Building the storage facility will help the local economy...  </c:v>
                </c:pt>
                <c:pt idx="1">
                  <c:v>All spent nuclear fuel from Ontario is already stored...so the proposed facility is finding a more permanent long-term solution.  </c:v>
                </c:pt>
                <c:pt idx="2">
                  <c:v>The current above ground storage...never intended to be a permanent solution...a more permanent solution near the site makes sense</c:v>
                </c:pt>
                <c:pt idx="3">
                  <c:v>Participation in the site selection process  provides Huron-Kinloss with a seat at the table for the discussion…</c:v>
                </c:pt>
                <c:pt idx="4">
                  <c:v>Ontario derives about 50% of its energy from nuclear sources so we have a responsibility for dealing with the waste that is generated </c:v>
                </c:pt>
              </c:strCache>
            </c:strRef>
          </c:cat>
          <c:val>
            <c:numRef>
              <c:f>Sheet1!$E$2:$E$6</c:f>
              <c:numCache>
                <c:formatCode>0%</c:formatCode>
                <c:ptCount val="5"/>
                <c:pt idx="0">
                  <c:v>0.06</c:v>
                </c:pt>
                <c:pt idx="1">
                  <c:v>7.0000000000000007E-2</c:v>
                </c:pt>
                <c:pt idx="2">
                  <c:v>0.1</c:v>
                </c:pt>
                <c:pt idx="3">
                  <c:v>0.05</c:v>
                </c:pt>
                <c:pt idx="4">
                  <c:v>7.0000000000000007E-2</c:v>
                </c:pt>
              </c:numCache>
            </c:numRef>
          </c:val>
        </c:ser>
        <c:ser>
          <c:idx val="1"/>
          <c:order val="4"/>
          <c:tx>
            <c:strRef>
              <c:f>Sheet1!$F$1</c:f>
              <c:strCache>
                <c:ptCount val="1"/>
                <c:pt idx="0">
                  <c:v>Low concern (1,2)</c:v>
                </c:pt>
              </c:strCache>
            </c:strRef>
          </c:tx>
          <c:invertIfNegative val="0"/>
          <c:cat>
            <c:strRef>
              <c:f>Sheet1!$A$2:$A$6</c:f>
              <c:strCache>
                <c:ptCount val="5"/>
                <c:pt idx="0">
                  <c:v>Building the storage facility will help the local economy...  </c:v>
                </c:pt>
                <c:pt idx="1">
                  <c:v>All spent nuclear fuel from Ontario is already stored...so the proposed facility is finding a more permanent long-term solution.  </c:v>
                </c:pt>
                <c:pt idx="2">
                  <c:v>The current above ground storage...never intended to be a permanent solution...a more permanent solution near the site makes sense</c:v>
                </c:pt>
                <c:pt idx="3">
                  <c:v>Participation in the site selection process  provides Huron-Kinloss with a seat at the table for the discussion…</c:v>
                </c:pt>
                <c:pt idx="4">
                  <c:v>Ontario derives about 50% of its energy from nuclear sources so we have a responsibility for dealing with the waste that is generated </c:v>
                </c:pt>
              </c:strCache>
            </c:strRef>
          </c:cat>
          <c:val>
            <c:numRef>
              <c:f>Sheet1!$F$2:$F$6</c:f>
            </c:numRef>
          </c:val>
        </c:ser>
        <c:ser>
          <c:idx val="4"/>
          <c:order val="5"/>
          <c:tx>
            <c:strRef>
              <c:f>Sheet1!$G$1</c:f>
              <c:strCache>
                <c:ptCount val="1"/>
                <c:pt idx="0">
                  <c:v>Much less favourable</c:v>
                </c:pt>
              </c:strCache>
            </c:strRef>
          </c:tx>
          <c:spPr>
            <a:solidFill>
              <a:srgbClr val="C00000"/>
            </a:solidFill>
          </c:spPr>
          <c:invertIfNegative val="0"/>
          <c:dLbls>
            <c:txPr>
              <a:bodyPr/>
              <a:lstStyle/>
              <a:p>
                <a:pPr>
                  <a:defRPr>
                    <a:solidFill>
                      <a:schemeClr val="bg1"/>
                    </a:solidFill>
                    <a:latin typeface="+mn-lt"/>
                  </a:defRPr>
                </a:pPr>
                <a:endParaRPr lang="en-US"/>
              </a:p>
            </c:txPr>
            <c:showLegendKey val="0"/>
            <c:showVal val="1"/>
            <c:showCatName val="0"/>
            <c:showSerName val="0"/>
            <c:showPercent val="0"/>
            <c:showBubbleSize val="0"/>
            <c:showLeaderLines val="0"/>
          </c:dLbls>
          <c:cat>
            <c:strRef>
              <c:f>Sheet1!$A$2:$A$6</c:f>
              <c:strCache>
                <c:ptCount val="5"/>
                <c:pt idx="0">
                  <c:v>Building the storage facility will help the local economy...  </c:v>
                </c:pt>
                <c:pt idx="1">
                  <c:v>All spent nuclear fuel from Ontario is already stored...so the proposed facility is finding a more permanent long-term solution.  </c:v>
                </c:pt>
                <c:pt idx="2">
                  <c:v>The current above ground storage...never intended to be a permanent solution...a more permanent solution near the site makes sense</c:v>
                </c:pt>
                <c:pt idx="3">
                  <c:v>Participation in the site selection process  provides Huron-Kinloss with a seat at the table for the discussion…</c:v>
                </c:pt>
                <c:pt idx="4">
                  <c:v>Ontario derives about 50% of its energy from nuclear sources so we have a responsibility for dealing with the waste that is generated </c:v>
                </c:pt>
              </c:strCache>
            </c:strRef>
          </c:cat>
          <c:val>
            <c:numRef>
              <c:f>Sheet1!$G$2:$G$6</c:f>
              <c:numCache>
                <c:formatCode>0%</c:formatCode>
                <c:ptCount val="5"/>
                <c:pt idx="0">
                  <c:v>0.16</c:v>
                </c:pt>
                <c:pt idx="1">
                  <c:v>0.18</c:v>
                </c:pt>
                <c:pt idx="2">
                  <c:v>0.21</c:v>
                </c:pt>
                <c:pt idx="3">
                  <c:v>0.12</c:v>
                </c:pt>
                <c:pt idx="4">
                  <c:v>0.11</c:v>
                </c:pt>
              </c:numCache>
            </c:numRef>
          </c:val>
        </c:ser>
        <c:dLbls>
          <c:showLegendKey val="0"/>
          <c:showVal val="1"/>
          <c:showCatName val="0"/>
          <c:showSerName val="0"/>
          <c:showPercent val="0"/>
          <c:showBubbleSize val="0"/>
        </c:dLbls>
        <c:gapWidth val="50"/>
        <c:overlap val="100"/>
        <c:axId val="161284864"/>
        <c:axId val="161287552"/>
      </c:barChart>
      <c:catAx>
        <c:axId val="161284864"/>
        <c:scaling>
          <c:orientation val="minMax"/>
        </c:scaling>
        <c:delete val="0"/>
        <c:axPos val="l"/>
        <c:numFmt formatCode="0%" sourceLinked="1"/>
        <c:majorTickMark val="out"/>
        <c:minorTickMark val="none"/>
        <c:tickLblPos val="nextTo"/>
        <c:txPr>
          <a:bodyPr/>
          <a:lstStyle/>
          <a:p>
            <a:pPr>
              <a:defRPr sz="1200"/>
            </a:pPr>
            <a:endParaRPr lang="en-US"/>
          </a:p>
        </c:txPr>
        <c:crossAx val="161287552"/>
        <c:crosses val="autoZero"/>
        <c:auto val="1"/>
        <c:lblAlgn val="ctr"/>
        <c:lblOffset val="100"/>
        <c:tickLblSkip val="1"/>
        <c:tickMarkSkip val="1"/>
        <c:noMultiLvlLbl val="0"/>
      </c:catAx>
      <c:valAx>
        <c:axId val="161287552"/>
        <c:scaling>
          <c:orientation val="minMax"/>
          <c:max val="1.02"/>
          <c:min val="0"/>
        </c:scaling>
        <c:delete val="1"/>
        <c:axPos val="b"/>
        <c:numFmt formatCode="0%" sourceLinked="1"/>
        <c:majorTickMark val="out"/>
        <c:minorTickMark val="none"/>
        <c:tickLblPos val="none"/>
        <c:crossAx val="161284864"/>
        <c:crosses val="autoZero"/>
        <c:crossBetween val="between"/>
        <c:majorUnit val="5.0000000000000114E-3"/>
        <c:minorUnit val="2.0400000000000292E-3"/>
      </c:valAx>
      <c:spPr>
        <a:noFill/>
        <a:ln w="25338">
          <a:noFill/>
        </a:ln>
      </c:spPr>
    </c:plotArea>
    <c:legend>
      <c:legendPos val="t"/>
      <c:layout>
        <c:manualLayout>
          <c:xMode val="edge"/>
          <c:yMode val="edge"/>
          <c:x val="2.4901645358846265E-2"/>
          <c:y val="2.1194272738200369E-2"/>
          <c:w val="0.95502667005334008"/>
          <c:h val="5.0011193870697628E-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14293898583037"/>
          <c:y val="8.2042602831059491E-2"/>
          <c:w val="0.52404738341888002"/>
          <c:h val="0.90964127981146137"/>
        </c:manualLayout>
      </c:layout>
      <c:barChart>
        <c:barDir val="bar"/>
        <c:grouping val="percentStacked"/>
        <c:varyColors val="0"/>
        <c:ser>
          <c:idx val="5"/>
          <c:order val="0"/>
          <c:tx>
            <c:strRef>
              <c:f>Sheet1!$B$1</c:f>
              <c:strCache>
                <c:ptCount val="1"/>
                <c:pt idx="0">
                  <c:v>Much/somewhat more favourable</c:v>
                </c:pt>
              </c:strCache>
            </c:strRef>
          </c:tx>
          <c:spPr>
            <a:solidFill>
              <a:srgbClr val="00B050"/>
            </a:solidFill>
            <a:ln w="3175">
              <a:solidFill>
                <a:schemeClr val="bg1"/>
              </a:solidFill>
            </a:ln>
          </c:spPr>
          <c:invertIfNegative val="0"/>
          <c:dLbls>
            <c:txPr>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Sheet1!$A$2:$A$7</c:f>
              <c:strCache>
                <c:ptCount val="6"/>
                <c:pt idx="0">
                  <c:v>There will be increased traffic on area roads during construction...too much congestion.</c:v>
                </c:pt>
                <c:pt idx="1">
                  <c:v>Some of the waste is coming from other provinces and they should take care of their own waste material</c:v>
                </c:pt>
                <c:pt idx="2">
                  <c:v>The use of area roads for the transport of used nuclear fuel from across Canada to the new facility has risks for accidents and spills.</c:v>
                </c:pt>
                <c:pt idx="3">
                  <c:v>Billions of dollars are generated by the tourism industry...so building the facility close to the lake is too risky</c:v>
                </c:pt>
                <c:pt idx="4">
                  <c:v>Storing the waste in Huron-Kinloss Township is too close to Lake Huron and risky for leaks into the lake. </c:v>
                </c:pt>
                <c:pt idx="5">
                  <c:v>Millions of Canadians and U.S. residents get their drinking water from the Great Lakes...may put this source of drinking water in jeopardy.</c:v>
                </c:pt>
              </c:strCache>
            </c:strRef>
          </c:cat>
          <c:val>
            <c:numRef>
              <c:f>Sheet1!$B$2:$B$7</c:f>
              <c:numCache>
                <c:formatCode>0%</c:formatCode>
                <c:ptCount val="6"/>
                <c:pt idx="0">
                  <c:v>0.05</c:v>
                </c:pt>
                <c:pt idx="1">
                  <c:v>0.13</c:v>
                </c:pt>
                <c:pt idx="2">
                  <c:v>0.03</c:v>
                </c:pt>
                <c:pt idx="3">
                  <c:v>0.04</c:v>
                </c:pt>
                <c:pt idx="4">
                  <c:v>0.04</c:v>
                </c:pt>
                <c:pt idx="5">
                  <c:v>0.03</c:v>
                </c:pt>
              </c:numCache>
            </c:numRef>
          </c:val>
        </c:ser>
        <c:ser>
          <c:idx val="0"/>
          <c:order val="1"/>
          <c:tx>
            <c:strRef>
              <c:f>Sheet1!$C$1</c:f>
              <c:strCache>
                <c:ptCount val="1"/>
                <c:pt idx="0">
                  <c:v>No impact</c:v>
                </c:pt>
              </c:strCache>
            </c:strRef>
          </c:tx>
          <c:spPr>
            <a:solidFill>
              <a:schemeClr val="bg1">
                <a:lumMod val="7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There will be increased traffic on area roads during construction...too much congestion.</c:v>
                </c:pt>
                <c:pt idx="1">
                  <c:v>Some of the waste is coming from other provinces and they should take care of their own waste material</c:v>
                </c:pt>
                <c:pt idx="2">
                  <c:v>The use of area roads for the transport of used nuclear fuel from across Canada to the new facility has risks for accidents and spills.</c:v>
                </c:pt>
                <c:pt idx="3">
                  <c:v>Billions of dollars are generated by the tourism industry...so building the facility close to the lake is too risky</c:v>
                </c:pt>
                <c:pt idx="4">
                  <c:v>Storing the waste in Huron-Kinloss Township is too close to Lake Huron and risky for leaks into the lake. </c:v>
                </c:pt>
                <c:pt idx="5">
                  <c:v>Millions of Canadians and U.S. residents get their drinking water from the Great Lakes...may put this source of drinking water in jeopardy.</c:v>
                </c:pt>
              </c:strCache>
            </c:strRef>
          </c:cat>
          <c:val>
            <c:numRef>
              <c:f>Sheet1!$C$2:$C$7</c:f>
              <c:numCache>
                <c:formatCode>0%</c:formatCode>
                <c:ptCount val="6"/>
                <c:pt idx="0">
                  <c:v>0.4</c:v>
                </c:pt>
                <c:pt idx="1">
                  <c:v>0.24</c:v>
                </c:pt>
                <c:pt idx="2">
                  <c:v>0.28000000000000003</c:v>
                </c:pt>
                <c:pt idx="3">
                  <c:v>0.25</c:v>
                </c:pt>
                <c:pt idx="4">
                  <c:v>0.19</c:v>
                </c:pt>
                <c:pt idx="5">
                  <c:v>0.19</c:v>
                </c:pt>
              </c:numCache>
            </c:numRef>
          </c:val>
        </c:ser>
        <c:ser>
          <c:idx val="3"/>
          <c:order val="2"/>
          <c:tx>
            <c:strRef>
              <c:f>Sheet1!$D$1</c:f>
              <c:strCache>
                <c:ptCount val="1"/>
                <c:pt idx="0">
                  <c:v>Somewhat less favourable</c:v>
                </c:pt>
              </c:strCache>
            </c:strRef>
          </c:tx>
          <c:spPr>
            <a:solidFill>
              <a:srgbClr val="FF0000"/>
            </a:solidFill>
            <a:ln>
              <a:solidFill>
                <a:schemeClr val="bg1"/>
              </a:solidFill>
            </a:ln>
          </c:spPr>
          <c:invertIfNegative val="0"/>
          <c:dLbls>
            <c:txPr>
              <a:bodyPr/>
              <a:lstStyle/>
              <a:p>
                <a:pPr algn="ctr">
                  <a:defRPr lang="en-US" sz="1197" b="1" i="0" u="none" strike="noStrike" kern="1200" baseline="0">
                    <a:solidFill>
                      <a:srgbClr val="FFFFFF"/>
                    </a:solidFill>
                    <a:latin typeface="+mj-lt"/>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There will be increased traffic on area roads during construction...too much congestion.</c:v>
                </c:pt>
                <c:pt idx="1">
                  <c:v>Some of the waste is coming from other provinces and they should take care of their own waste material</c:v>
                </c:pt>
                <c:pt idx="2">
                  <c:v>The use of area roads for the transport of used nuclear fuel from across Canada to the new facility has risks for accidents and spills.</c:v>
                </c:pt>
                <c:pt idx="3">
                  <c:v>Billions of dollars are generated by the tourism industry...so building the facility close to the lake is too risky</c:v>
                </c:pt>
                <c:pt idx="4">
                  <c:v>Storing the waste in Huron-Kinloss Township is too close to Lake Huron and risky for leaks into the lake. </c:v>
                </c:pt>
                <c:pt idx="5">
                  <c:v>Millions of Canadians and U.S. residents get their drinking water from the Great Lakes...may put this source of drinking water in jeopardy.</c:v>
                </c:pt>
              </c:strCache>
            </c:strRef>
          </c:cat>
          <c:val>
            <c:numRef>
              <c:f>Sheet1!$D$2:$D$7</c:f>
              <c:numCache>
                <c:formatCode>0%</c:formatCode>
                <c:ptCount val="6"/>
                <c:pt idx="0">
                  <c:v>0.14000000000000001</c:v>
                </c:pt>
                <c:pt idx="1">
                  <c:v>0.2</c:v>
                </c:pt>
                <c:pt idx="2">
                  <c:v>0.19</c:v>
                </c:pt>
                <c:pt idx="3">
                  <c:v>0.14000000000000001</c:v>
                </c:pt>
                <c:pt idx="4">
                  <c:v>0.12</c:v>
                </c:pt>
                <c:pt idx="5">
                  <c:v>0.12</c:v>
                </c:pt>
              </c:numCache>
            </c:numRef>
          </c:val>
        </c:ser>
        <c:ser>
          <c:idx val="1"/>
          <c:order val="3"/>
          <c:tx>
            <c:strRef>
              <c:f>Sheet1!$E$1</c:f>
              <c:strCache>
                <c:ptCount val="1"/>
                <c:pt idx="0">
                  <c:v>Low concern (1,2)</c:v>
                </c:pt>
              </c:strCache>
            </c:strRef>
          </c:tx>
          <c:invertIfNegative val="0"/>
          <c:cat>
            <c:strRef>
              <c:f>Sheet1!$A$2:$A$7</c:f>
              <c:strCache>
                <c:ptCount val="6"/>
                <c:pt idx="0">
                  <c:v>There will be increased traffic on area roads during construction...too much congestion.</c:v>
                </c:pt>
                <c:pt idx="1">
                  <c:v>Some of the waste is coming from other provinces and they should take care of their own waste material</c:v>
                </c:pt>
                <c:pt idx="2">
                  <c:v>The use of area roads for the transport of used nuclear fuel from across Canada to the new facility has risks for accidents and spills.</c:v>
                </c:pt>
                <c:pt idx="3">
                  <c:v>Billions of dollars are generated by the tourism industry...so building the facility close to the lake is too risky</c:v>
                </c:pt>
                <c:pt idx="4">
                  <c:v>Storing the waste in Huron-Kinloss Township is too close to Lake Huron and risky for leaks into the lake. </c:v>
                </c:pt>
                <c:pt idx="5">
                  <c:v>Millions of Canadians and U.S. residents get their drinking water from the Great Lakes...may put this source of drinking water in jeopardy.</c:v>
                </c:pt>
              </c:strCache>
            </c:strRef>
          </c:cat>
          <c:val>
            <c:numRef>
              <c:f>Sheet1!$E$2:$E$7</c:f>
            </c:numRef>
          </c:val>
        </c:ser>
        <c:ser>
          <c:idx val="4"/>
          <c:order val="4"/>
          <c:tx>
            <c:strRef>
              <c:f>Sheet1!$F$1</c:f>
              <c:strCache>
                <c:ptCount val="1"/>
                <c:pt idx="0">
                  <c:v>Much less favourable</c:v>
                </c:pt>
              </c:strCache>
            </c:strRef>
          </c:tx>
          <c:spPr>
            <a:solidFill>
              <a:srgbClr val="C00000"/>
            </a:solidFill>
          </c:spPr>
          <c:invertIfNegative val="0"/>
          <c:dLbls>
            <c:txPr>
              <a:bodyPr/>
              <a:lstStyle/>
              <a:p>
                <a:pPr>
                  <a:defRPr>
                    <a:solidFill>
                      <a:schemeClr val="bg1"/>
                    </a:solidFill>
                    <a:latin typeface="+mn-lt"/>
                  </a:defRPr>
                </a:pPr>
                <a:endParaRPr lang="en-US"/>
              </a:p>
            </c:txPr>
            <c:showLegendKey val="0"/>
            <c:showVal val="1"/>
            <c:showCatName val="0"/>
            <c:showSerName val="0"/>
            <c:showPercent val="0"/>
            <c:showBubbleSize val="0"/>
            <c:showLeaderLines val="0"/>
          </c:dLbls>
          <c:cat>
            <c:strRef>
              <c:f>Sheet1!$A$2:$A$7</c:f>
              <c:strCache>
                <c:ptCount val="6"/>
                <c:pt idx="0">
                  <c:v>There will be increased traffic on area roads during construction...too much congestion.</c:v>
                </c:pt>
                <c:pt idx="1">
                  <c:v>Some of the waste is coming from other provinces and they should take care of their own waste material</c:v>
                </c:pt>
                <c:pt idx="2">
                  <c:v>The use of area roads for the transport of used nuclear fuel from across Canada to the new facility has risks for accidents and spills.</c:v>
                </c:pt>
                <c:pt idx="3">
                  <c:v>Billions of dollars are generated by the tourism industry...so building the facility close to the lake is too risky</c:v>
                </c:pt>
                <c:pt idx="4">
                  <c:v>Storing the waste in Huron-Kinloss Township is too close to Lake Huron and risky for leaks into the lake. </c:v>
                </c:pt>
                <c:pt idx="5">
                  <c:v>Millions of Canadians and U.S. residents get their drinking water from the Great Lakes...may put this source of drinking water in jeopardy.</c:v>
                </c:pt>
              </c:strCache>
            </c:strRef>
          </c:cat>
          <c:val>
            <c:numRef>
              <c:f>Sheet1!$F$2:$F$7</c:f>
              <c:numCache>
                <c:formatCode>0%</c:formatCode>
                <c:ptCount val="6"/>
                <c:pt idx="0">
                  <c:v>0.41</c:v>
                </c:pt>
                <c:pt idx="1">
                  <c:v>0.44</c:v>
                </c:pt>
                <c:pt idx="2">
                  <c:v>0.5</c:v>
                </c:pt>
                <c:pt idx="3">
                  <c:v>0.56999999999999995</c:v>
                </c:pt>
                <c:pt idx="4">
                  <c:v>0.64</c:v>
                </c:pt>
                <c:pt idx="5">
                  <c:v>0.67</c:v>
                </c:pt>
              </c:numCache>
            </c:numRef>
          </c:val>
        </c:ser>
        <c:dLbls>
          <c:showLegendKey val="0"/>
          <c:showVal val="1"/>
          <c:showCatName val="0"/>
          <c:showSerName val="0"/>
          <c:showPercent val="0"/>
          <c:showBubbleSize val="0"/>
        </c:dLbls>
        <c:gapWidth val="50"/>
        <c:overlap val="100"/>
        <c:axId val="161400320"/>
        <c:axId val="161411456"/>
      </c:barChart>
      <c:catAx>
        <c:axId val="161400320"/>
        <c:scaling>
          <c:orientation val="minMax"/>
        </c:scaling>
        <c:delete val="0"/>
        <c:axPos val="l"/>
        <c:numFmt formatCode="0%" sourceLinked="1"/>
        <c:majorTickMark val="out"/>
        <c:minorTickMark val="none"/>
        <c:tickLblPos val="nextTo"/>
        <c:txPr>
          <a:bodyPr/>
          <a:lstStyle/>
          <a:p>
            <a:pPr>
              <a:defRPr sz="1200"/>
            </a:pPr>
            <a:endParaRPr lang="en-US"/>
          </a:p>
        </c:txPr>
        <c:crossAx val="161411456"/>
        <c:crosses val="autoZero"/>
        <c:auto val="1"/>
        <c:lblAlgn val="ctr"/>
        <c:lblOffset val="100"/>
        <c:tickLblSkip val="1"/>
        <c:tickMarkSkip val="1"/>
        <c:noMultiLvlLbl val="0"/>
      </c:catAx>
      <c:valAx>
        <c:axId val="161411456"/>
        <c:scaling>
          <c:orientation val="minMax"/>
          <c:max val="1.02"/>
          <c:min val="0"/>
        </c:scaling>
        <c:delete val="1"/>
        <c:axPos val="b"/>
        <c:numFmt formatCode="0%" sourceLinked="1"/>
        <c:majorTickMark val="out"/>
        <c:minorTickMark val="none"/>
        <c:tickLblPos val="none"/>
        <c:crossAx val="161400320"/>
        <c:crosses val="autoZero"/>
        <c:crossBetween val="between"/>
        <c:majorUnit val="5.0000000000000114E-3"/>
        <c:minorUnit val="2.0400000000000292E-3"/>
      </c:valAx>
      <c:spPr>
        <a:noFill/>
        <a:ln w="25338">
          <a:noFill/>
        </a:ln>
      </c:spPr>
    </c:plotArea>
    <c:legend>
      <c:legendPos val="t"/>
      <c:layout>
        <c:manualLayout>
          <c:xMode val="edge"/>
          <c:yMode val="edge"/>
          <c:x val="2.4901645358846265E-2"/>
          <c:y val="2.1194272738200369E-2"/>
          <c:w val="0.95502667005334008"/>
          <c:h val="5.0011193870697628E-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09354039078458"/>
          <c:y val="9.5001778570339646E-2"/>
          <c:w val="0.4900967240206085"/>
          <c:h val="0.89668210407218119"/>
        </c:manualLayout>
      </c:layout>
      <c:barChart>
        <c:barDir val="bar"/>
        <c:grouping val="percentStacked"/>
        <c:varyColors val="0"/>
        <c:ser>
          <c:idx val="5"/>
          <c:order val="0"/>
          <c:tx>
            <c:strRef>
              <c:f>Sheet1!$B$1</c:f>
              <c:strCache>
                <c:ptCount val="1"/>
                <c:pt idx="0">
                  <c:v>Very positve</c:v>
                </c:pt>
              </c:strCache>
            </c:strRef>
          </c:tx>
          <c:spPr>
            <a:solidFill>
              <a:srgbClr val="00B050"/>
            </a:solidFill>
            <a:ln w="3175">
              <a:solidFill>
                <a:schemeClr val="bg1"/>
              </a:solidFill>
            </a:ln>
          </c:spPr>
          <c:invertIfNegative val="0"/>
          <c:dLbls>
            <c:txPr>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Sheet1!$A$2:$A$10</c:f>
              <c:strCache>
                <c:ptCount val="9"/>
                <c:pt idx="0">
                  <c:v>The image of the area as a destination for tourism/visitors</c:v>
                </c:pt>
                <c:pt idx="1">
                  <c:v>The value of your cottage property</c:v>
                </c:pt>
                <c:pt idx="2">
                  <c:v>Your ability to rent your cottage property if you chose to do so</c:v>
                </c:pt>
                <c:pt idx="3">
                  <c:v>The frequency with which you would use your cottage/property</c:v>
                </c:pt>
                <c:pt idx="4">
                  <c:v>Impact on property values because of the influx of new residents</c:v>
                </c:pt>
                <c:pt idx="5">
                  <c:v>The development of retail (stores) and services in the area</c:v>
                </c:pt>
                <c:pt idx="6">
                  <c:v>Allowing for increased infrastructure investments in the township such as bringing natural gas to the region, improvements to the local hospital, recreation/cultural facilities, and additional retail development </c:v>
                </c:pt>
                <c:pt idx="7">
                  <c:v>Providing an alternate source of tax revenue for the Township, reducing its dependence on the taxation of vacation  properties</c:v>
                </c:pt>
                <c:pt idx="8">
                  <c:v>The local economy </c:v>
                </c:pt>
              </c:strCache>
            </c:strRef>
          </c:cat>
          <c:val>
            <c:numRef>
              <c:f>Sheet1!$B$2:$B$10</c:f>
              <c:numCache>
                <c:formatCode>0%</c:formatCode>
                <c:ptCount val="9"/>
                <c:pt idx="0">
                  <c:v>0.01</c:v>
                </c:pt>
                <c:pt idx="1">
                  <c:v>0.03</c:v>
                </c:pt>
                <c:pt idx="2">
                  <c:v>0.02</c:v>
                </c:pt>
                <c:pt idx="3">
                  <c:v>0.03</c:v>
                </c:pt>
                <c:pt idx="4">
                  <c:v>0.06</c:v>
                </c:pt>
                <c:pt idx="5">
                  <c:v>0.11</c:v>
                </c:pt>
                <c:pt idx="6">
                  <c:v>0.15</c:v>
                </c:pt>
                <c:pt idx="7">
                  <c:v>0.21</c:v>
                </c:pt>
                <c:pt idx="8">
                  <c:v>0.17</c:v>
                </c:pt>
              </c:numCache>
            </c:numRef>
          </c:val>
        </c:ser>
        <c:ser>
          <c:idx val="2"/>
          <c:order val="1"/>
          <c:tx>
            <c:strRef>
              <c:f>Sheet1!$C$1</c:f>
              <c:strCache>
                <c:ptCount val="1"/>
                <c:pt idx="0">
                  <c:v>Somewhat positive</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Sheet1!$A$2:$A$10</c:f>
              <c:strCache>
                <c:ptCount val="9"/>
                <c:pt idx="0">
                  <c:v>The image of the area as a destination for tourism/visitors</c:v>
                </c:pt>
                <c:pt idx="1">
                  <c:v>The value of your cottage property</c:v>
                </c:pt>
                <c:pt idx="2">
                  <c:v>Your ability to rent your cottage property if you chose to do so</c:v>
                </c:pt>
                <c:pt idx="3">
                  <c:v>The frequency with which you would use your cottage/property</c:v>
                </c:pt>
                <c:pt idx="4">
                  <c:v>Impact on property values because of the influx of new residents</c:v>
                </c:pt>
                <c:pt idx="5">
                  <c:v>The development of retail (stores) and services in the area</c:v>
                </c:pt>
                <c:pt idx="6">
                  <c:v>Allowing for increased infrastructure investments in the township such as bringing natural gas to the region, improvements to the local hospital, recreation/cultural facilities, and additional retail development </c:v>
                </c:pt>
                <c:pt idx="7">
                  <c:v>Providing an alternate source of tax revenue for the Township, reducing its dependence on the taxation of vacation  properties</c:v>
                </c:pt>
                <c:pt idx="8">
                  <c:v>The local economy </c:v>
                </c:pt>
              </c:strCache>
            </c:strRef>
          </c:cat>
          <c:val>
            <c:numRef>
              <c:f>Sheet1!$C$2:$C$10</c:f>
              <c:numCache>
                <c:formatCode>0%</c:formatCode>
                <c:ptCount val="9"/>
                <c:pt idx="0">
                  <c:v>0.03</c:v>
                </c:pt>
                <c:pt idx="1">
                  <c:v>0.06</c:v>
                </c:pt>
                <c:pt idx="2">
                  <c:v>0.05</c:v>
                </c:pt>
                <c:pt idx="3">
                  <c:v>0.01</c:v>
                </c:pt>
                <c:pt idx="4">
                  <c:v>0.23</c:v>
                </c:pt>
                <c:pt idx="5">
                  <c:v>0.34</c:v>
                </c:pt>
                <c:pt idx="6">
                  <c:v>0.38</c:v>
                </c:pt>
                <c:pt idx="7">
                  <c:v>0.35</c:v>
                </c:pt>
                <c:pt idx="8">
                  <c:v>0.46</c:v>
                </c:pt>
              </c:numCache>
            </c:numRef>
          </c:val>
        </c:ser>
        <c:ser>
          <c:idx val="0"/>
          <c:order val="2"/>
          <c:tx>
            <c:strRef>
              <c:f>Sheet1!$D$1</c:f>
              <c:strCache>
                <c:ptCount val="1"/>
                <c:pt idx="0">
                  <c:v>None</c:v>
                </c:pt>
              </c:strCache>
            </c:strRef>
          </c:tx>
          <c:spPr>
            <a:solidFill>
              <a:schemeClr val="bg1">
                <a:lumMod val="7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Sheet1!$A$2:$A$10</c:f>
              <c:strCache>
                <c:ptCount val="9"/>
                <c:pt idx="0">
                  <c:v>The image of the area as a destination for tourism/visitors</c:v>
                </c:pt>
                <c:pt idx="1">
                  <c:v>The value of your cottage property</c:v>
                </c:pt>
                <c:pt idx="2">
                  <c:v>Your ability to rent your cottage property if you chose to do so</c:v>
                </c:pt>
                <c:pt idx="3">
                  <c:v>The frequency with which you would use your cottage/property</c:v>
                </c:pt>
                <c:pt idx="4">
                  <c:v>Impact on property values because of the influx of new residents</c:v>
                </c:pt>
                <c:pt idx="5">
                  <c:v>The development of retail (stores) and services in the area</c:v>
                </c:pt>
                <c:pt idx="6">
                  <c:v>Allowing for increased infrastructure investments in the township such as bringing natural gas to the region, improvements to the local hospital, recreation/cultural facilities, and additional retail development </c:v>
                </c:pt>
                <c:pt idx="7">
                  <c:v>Providing an alternate source of tax revenue for the Township, reducing its dependence on the taxation of vacation  properties</c:v>
                </c:pt>
                <c:pt idx="8">
                  <c:v>The local economy </c:v>
                </c:pt>
              </c:strCache>
            </c:strRef>
          </c:cat>
          <c:val>
            <c:numRef>
              <c:f>Sheet1!$D$2:$D$10</c:f>
              <c:numCache>
                <c:formatCode>0%</c:formatCode>
                <c:ptCount val="9"/>
                <c:pt idx="0">
                  <c:v>0.25</c:v>
                </c:pt>
                <c:pt idx="1">
                  <c:v>0.26</c:v>
                </c:pt>
                <c:pt idx="2">
                  <c:v>0.37</c:v>
                </c:pt>
                <c:pt idx="3">
                  <c:v>0.66</c:v>
                </c:pt>
                <c:pt idx="4">
                  <c:v>0.36</c:v>
                </c:pt>
                <c:pt idx="5">
                  <c:v>0.34</c:v>
                </c:pt>
                <c:pt idx="6">
                  <c:v>0.32</c:v>
                </c:pt>
                <c:pt idx="7">
                  <c:v>0.32</c:v>
                </c:pt>
                <c:pt idx="8">
                  <c:v>0.18</c:v>
                </c:pt>
              </c:numCache>
            </c:numRef>
          </c:val>
        </c:ser>
        <c:ser>
          <c:idx val="3"/>
          <c:order val="3"/>
          <c:tx>
            <c:strRef>
              <c:f>Sheet1!$E$1</c:f>
              <c:strCache>
                <c:ptCount val="1"/>
                <c:pt idx="0">
                  <c:v>Somewhat negative</c:v>
                </c:pt>
              </c:strCache>
            </c:strRef>
          </c:tx>
          <c:spPr>
            <a:solidFill>
              <a:srgbClr val="FF0000"/>
            </a:solidFill>
            <a:ln>
              <a:solidFill>
                <a:schemeClr val="bg1"/>
              </a:solidFill>
            </a:ln>
          </c:spPr>
          <c:invertIfNegative val="0"/>
          <c:dLbls>
            <c:txPr>
              <a:bodyPr/>
              <a:lstStyle/>
              <a:p>
                <a:pPr algn="ctr">
                  <a:defRPr lang="en-US" sz="1197" b="1" i="0" u="none" strike="noStrike" kern="1200" baseline="0">
                    <a:solidFill>
                      <a:srgbClr val="FFFFFF"/>
                    </a:solidFill>
                    <a:latin typeface="+mj-lt"/>
                    <a:ea typeface="Arial"/>
                    <a:cs typeface="Arial"/>
                  </a:defRPr>
                </a:pPr>
                <a:endParaRPr lang="en-US"/>
              </a:p>
            </c:txPr>
            <c:showLegendKey val="0"/>
            <c:showVal val="1"/>
            <c:showCatName val="0"/>
            <c:showSerName val="0"/>
            <c:showPercent val="0"/>
            <c:showBubbleSize val="0"/>
            <c:showLeaderLines val="0"/>
          </c:dLbls>
          <c:cat>
            <c:strRef>
              <c:f>Sheet1!$A$2:$A$10</c:f>
              <c:strCache>
                <c:ptCount val="9"/>
                <c:pt idx="0">
                  <c:v>The image of the area as a destination for tourism/visitors</c:v>
                </c:pt>
                <c:pt idx="1">
                  <c:v>The value of your cottage property</c:v>
                </c:pt>
                <c:pt idx="2">
                  <c:v>Your ability to rent your cottage property if you chose to do so</c:v>
                </c:pt>
                <c:pt idx="3">
                  <c:v>The frequency with which you would use your cottage/property</c:v>
                </c:pt>
                <c:pt idx="4">
                  <c:v>Impact on property values because of the influx of new residents</c:v>
                </c:pt>
                <c:pt idx="5">
                  <c:v>The development of retail (stores) and services in the area</c:v>
                </c:pt>
                <c:pt idx="6">
                  <c:v>Allowing for increased infrastructure investments in the township such as bringing natural gas to the region, improvements to the local hospital, recreation/cultural facilities, and additional retail development </c:v>
                </c:pt>
                <c:pt idx="7">
                  <c:v>Providing an alternate source of tax revenue for the Township, reducing its dependence on the taxation of vacation  properties</c:v>
                </c:pt>
                <c:pt idx="8">
                  <c:v>The local economy </c:v>
                </c:pt>
              </c:strCache>
            </c:strRef>
          </c:cat>
          <c:val>
            <c:numRef>
              <c:f>Sheet1!$E$2:$E$10</c:f>
              <c:numCache>
                <c:formatCode>0%</c:formatCode>
                <c:ptCount val="9"/>
                <c:pt idx="0">
                  <c:v>0.3</c:v>
                </c:pt>
                <c:pt idx="1">
                  <c:v>0.26</c:v>
                </c:pt>
                <c:pt idx="2">
                  <c:v>0.28999999999999998</c:v>
                </c:pt>
                <c:pt idx="3">
                  <c:v>0.15</c:v>
                </c:pt>
                <c:pt idx="4">
                  <c:v>0.15</c:v>
                </c:pt>
                <c:pt idx="5">
                  <c:v>0.11</c:v>
                </c:pt>
                <c:pt idx="6">
                  <c:v>7.0000000000000007E-2</c:v>
                </c:pt>
                <c:pt idx="7">
                  <c:v>0.05</c:v>
                </c:pt>
                <c:pt idx="8">
                  <c:v>0.1</c:v>
                </c:pt>
              </c:numCache>
            </c:numRef>
          </c:val>
        </c:ser>
        <c:ser>
          <c:idx val="1"/>
          <c:order val="4"/>
          <c:tx>
            <c:strRef>
              <c:f>Sheet1!$F$1</c:f>
              <c:strCache>
                <c:ptCount val="1"/>
                <c:pt idx="0">
                  <c:v>Low concern (1,2)</c:v>
                </c:pt>
              </c:strCache>
            </c:strRef>
          </c:tx>
          <c:invertIfNegative val="0"/>
          <c:cat>
            <c:strRef>
              <c:f>Sheet1!$A$2:$A$10</c:f>
              <c:strCache>
                <c:ptCount val="9"/>
                <c:pt idx="0">
                  <c:v>The image of the area as a destination for tourism/visitors</c:v>
                </c:pt>
                <c:pt idx="1">
                  <c:v>The value of your cottage property</c:v>
                </c:pt>
                <c:pt idx="2">
                  <c:v>Your ability to rent your cottage property if you chose to do so</c:v>
                </c:pt>
                <c:pt idx="3">
                  <c:v>The frequency with which you would use your cottage/property</c:v>
                </c:pt>
                <c:pt idx="4">
                  <c:v>Impact on property values because of the influx of new residents</c:v>
                </c:pt>
                <c:pt idx="5">
                  <c:v>The development of retail (stores) and services in the area</c:v>
                </c:pt>
                <c:pt idx="6">
                  <c:v>Allowing for increased infrastructure investments in the township such as bringing natural gas to the region, improvements to the local hospital, recreation/cultural facilities, and additional retail development </c:v>
                </c:pt>
                <c:pt idx="7">
                  <c:v>Providing an alternate source of tax revenue for the Township, reducing its dependence on the taxation of vacation  properties</c:v>
                </c:pt>
                <c:pt idx="8">
                  <c:v>The local economy </c:v>
                </c:pt>
              </c:strCache>
            </c:strRef>
          </c:cat>
          <c:val>
            <c:numRef>
              <c:f>Sheet1!$F$2:$F$10</c:f>
            </c:numRef>
          </c:val>
        </c:ser>
        <c:ser>
          <c:idx val="4"/>
          <c:order val="5"/>
          <c:tx>
            <c:strRef>
              <c:f>Sheet1!$G$1</c:f>
              <c:strCache>
                <c:ptCount val="1"/>
                <c:pt idx="0">
                  <c:v>Very negative</c:v>
                </c:pt>
              </c:strCache>
            </c:strRef>
          </c:tx>
          <c:spPr>
            <a:solidFill>
              <a:srgbClr val="C00000"/>
            </a:solidFill>
            <a:ln>
              <a:no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Sheet1!$A$2:$A$10</c:f>
              <c:strCache>
                <c:ptCount val="9"/>
                <c:pt idx="0">
                  <c:v>The image of the area as a destination for tourism/visitors</c:v>
                </c:pt>
                <c:pt idx="1">
                  <c:v>The value of your cottage property</c:v>
                </c:pt>
                <c:pt idx="2">
                  <c:v>Your ability to rent your cottage property if you chose to do so</c:v>
                </c:pt>
                <c:pt idx="3">
                  <c:v>The frequency with which you would use your cottage/property</c:v>
                </c:pt>
                <c:pt idx="4">
                  <c:v>Impact on property values because of the influx of new residents</c:v>
                </c:pt>
                <c:pt idx="5">
                  <c:v>The development of retail (stores) and services in the area</c:v>
                </c:pt>
                <c:pt idx="6">
                  <c:v>Allowing for increased infrastructure investments in the township such as bringing natural gas to the region, improvements to the local hospital, recreation/cultural facilities, and additional retail development </c:v>
                </c:pt>
                <c:pt idx="7">
                  <c:v>Providing an alternate source of tax revenue for the Township, reducing its dependence on the taxation of vacation  properties</c:v>
                </c:pt>
                <c:pt idx="8">
                  <c:v>The local economy </c:v>
                </c:pt>
              </c:strCache>
            </c:strRef>
          </c:cat>
          <c:val>
            <c:numRef>
              <c:f>Sheet1!$G$2:$G$10</c:f>
              <c:numCache>
                <c:formatCode>0%</c:formatCode>
                <c:ptCount val="9"/>
                <c:pt idx="0">
                  <c:v>0.4</c:v>
                </c:pt>
                <c:pt idx="1">
                  <c:v>0.39</c:v>
                </c:pt>
                <c:pt idx="2">
                  <c:v>0.27</c:v>
                </c:pt>
                <c:pt idx="3">
                  <c:v>0.16</c:v>
                </c:pt>
                <c:pt idx="4">
                  <c:v>0.21</c:v>
                </c:pt>
                <c:pt idx="5">
                  <c:v>0.12</c:v>
                </c:pt>
                <c:pt idx="6">
                  <c:v>0.08</c:v>
                </c:pt>
                <c:pt idx="7">
                  <c:v>7.0000000000000007E-2</c:v>
                </c:pt>
                <c:pt idx="8">
                  <c:v>0.1</c:v>
                </c:pt>
              </c:numCache>
            </c:numRef>
          </c:val>
        </c:ser>
        <c:dLbls>
          <c:showLegendKey val="0"/>
          <c:showVal val="1"/>
          <c:showCatName val="0"/>
          <c:showSerName val="0"/>
          <c:showPercent val="0"/>
          <c:showBubbleSize val="0"/>
        </c:dLbls>
        <c:gapWidth val="50"/>
        <c:overlap val="100"/>
        <c:axId val="194232320"/>
        <c:axId val="194235008"/>
      </c:barChart>
      <c:catAx>
        <c:axId val="194232320"/>
        <c:scaling>
          <c:orientation val="minMax"/>
        </c:scaling>
        <c:delete val="0"/>
        <c:axPos val="l"/>
        <c:numFmt formatCode="0%" sourceLinked="1"/>
        <c:majorTickMark val="out"/>
        <c:minorTickMark val="none"/>
        <c:tickLblPos val="nextTo"/>
        <c:txPr>
          <a:bodyPr/>
          <a:lstStyle/>
          <a:p>
            <a:pPr>
              <a:defRPr sz="900"/>
            </a:pPr>
            <a:endParaRPr lang="en-US"/>
          </a:p>
        </c:txPr>
        <c:crossAx val="194235008"/>
        <c:crosses val="autoZero"/>
        <c:auto val="1"/>
        <c:lblAlgn val="ctr"/>
        <c:lblOffset val="100"/>
        <c:tickLblSkip val="1"/>
        <c:tickMarkSkip val="1"/>
        <c:noMultiLvlLbl val="0"/>
      </c:catAx>
      <c:valAx>
        <c:axId val="194235008"/>
        <c:scaling>
          <c:orientation val="minMax"/>
          <c:max val="1.02"/>
          <c:min val="0"/>
        </c:scaling>
        <c:delete val="1"/>
        <c:axPos val="b"/>
        <c:numFmt formatCode="0%" sourceLinked="1"/>
        <c:majorTickMark val="out"/>
        <c:minorTickMark val="none"/>
        <c:tickLblPos val="none"/>
        <c:crossAx val="194232320"/>
        <c:crosses val="autoZero"/>
        <c:crossBetween val="between"/>
        <c:majorUnit val="5.0000000000000114E-3"/>
        <c:minorUnit val="2.0400000000000292E-3"/>
      </c:valAx>
      <c:spPr>
        <a:noFill/>
        <a:ln w="25338">
          <a:noFill/>
        </a:ln>
      </c:spPr>
    </c:plotArea>
    <c:legend>
      <c:legendPos val="t"/>
      <c:layout>
        <c:manualLayout>
          <c:xMode val="edge"/>
          <c:yMode val="edge"/>
          <c:x val="0.22418479948071007"/>
          <c:y val="2.8969778181768466E-2"/>
          <c:w val="0.65987322552422878"/>
          <c:h val="5.0011193870697628E-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91235878123927"/>
          <c:y val="9.7593613718195679E-2"/>
          <c:w val="0.58734806699887154"/>
          <c:h val="0.89409026892432519"/>
        </c:manualLayout>
      </c:layout>
      <c:barChart>
        <c:barDir val="bar"/>
        <c:grouping val="percentStacked"/>
        <c:varyColors val="0"/>
        <c:ser>
          <c:idx val="5"/>
          <c:order val="0"/>
          <c:tx>
            <c:strRef>
              <c:f>Sheet1!$B$1</c:f>
              <c:strCache>
                <c:ptCount val="1"/>
                <c:pt idx="0">
                  <c:v>Very credible</c:v>
                </c:pt>
              </c:strCache>
            </c:strRef>
          </c:tx>
          <c:spPr>
            <a:solidFill>
              <a:srgbClr val="00B050"/>
            </a:solidFill>
            <a:ln w="3175">
              <a:solidFill>
                <a:schemeClr val="bg1"/>
              </a:solidFill>
            </a:ln>
          </c:spPr>
          <c:invertIfNegative val="0"/>
          <c:dLbls>
            <c:txPr>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Sheet1!$A$2:$A$15</c:f>
              <c:strCache>
                <c:ptCount val="14"/>
                <c:pt idx="0">
                  <c:v>Officials from the Canadian federal government</c:v>
                </c:pt>
                <c:pt idx="1">
                  <c:v>Officials from the Ontario provincial government</c:v>
                </c:pt>
                <c:pt idx="2">
                  <c:v>Officials from Ontario Power Generation (OPG)</c:v>
                </c:pt>
                <c:pt idx="3">
                  <c:v>The media</c:v>
                </c:pt>
                <c:pt idx="4">
                  <c:v>Officials from other local governments in the area</c:v>
                </c:pt>
                <c:pt idx="5">
                  <c:v>Officials from the US federal government</c:v>
                </c:pt>
                <c:pt idx="6">
                  <c:v>Officials from Bruce Power</c:v>
                </c:pt>
                <c:pt idx="7">
                  <c:v>Officials from State governments in the area (e.g., Michigan)</c:v>
                </c:pt>
                <c:pt idx="8">
                  <c:v>Officials from the Township of Huron-Kinloss</c:v>
                </c:pt>
                <c:pt idx="9">
                  <c:v>First Nations people in the area</c:v>
                </c:pt>
                <c:pt idx="10">
                  <c:v>Local residents</c:v>
                </c:pt>
                <c:pt idx="11">
                  <c:v>NGOs (Non-Government Organizations)</c:v>
                </c:pt>
                <c:pt idx="12">
                  <c:v>Cottage owners</c:v>
                </c:pt>
                <c:pt idx="13">
                  <c:v>Scientists</c:v>
                </c:pt>
              </c:strCache>
            </c:strRef>
          </c:cat>
          <c:val>
            <c:numRef>
              <c:f>Sheet1!$B$2:$B$15</c:f>
              <c:numCache>
                <c:formatCode>0%</c:formatCode>
                <c:ptCount val="14"/>
                <c:pt idx="0">
                  <c:v>7.0000000000000007E-2</c:v>
                </c:pt>
                <c:pt idx="1">
                  <c:v>0.03</c:v>
                </c:pt>
                <c:pt idx="2">
                  <c:v>0.11</c:v>
                </c:pt>
                <c:pt idx="3">
                  <c:v>0.03</c:v>
                </c:pt>
                <c:pt idx="4">
                  <c:v>0.02</c:v>
                </c:pt>
                <c:pt idx="5">
                  <c:v>0.06</c:v>
                </c:pt>
                <c:pt idx="6">
                  <c:v>0.14000000000000001</c:v>
                </c:pt>
                <c:pt idx="7">
                  <c:v>0.1</c:v>
                </c:pt>
                <c:pt idx="8">
                  <c:v>7.0000000000000007E-2</c:v>
                </c:pt>
                <c:pt idx="9">
                  <c:v>0.12</c:v>
                </c:pt>
                <c:pt idx="10">
                  <c:v>0.13</c:v>
                </c:pt>
                <c:pt idx="11">
                  <c:v>0.11</c:v>
                </c:pt>
                <c:pt idx="12">
                  <c:v>0.17</c:v>
                </c:pt>
                <c:pt idx="13">
                  <c:v>0.42</c:v>
                </c:pt>
              </c:numCache>
            </c:numRef>
          </c:val>
        </c:ser>
        <c:ser>
          <c:idx val="2"/>
          <c:order val="1"/>
          <c:tx>
            <c:strRef>
              <c:f>Sheet1!$C$1</c:f>
              <c:strCache>
                <c:ptCount val="1"/>
                <c:pt idx="0">
                  <c:v>Somewhat credible</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Sheet1!$A$2:$A$15</c:f>
              <c:strCache>
                <c:ptCount val="14"/>
                <c:pt idx="0">
                  <c:v>Officials from the Canadian federal government</c:v>
                </c:pt>
                <c:pt idx="1">
                  <c:v>Officials from the Ontario provincial government</c:v>
                </c:pt>
                <c:pt idx="2">
                  <c:v>Officials from Ontario Power Generation (OPG)</c:v>
                </c:pt>
                <c:pt idx="3">
                  <c:v>The media</c:v>
                </c:pt>
                <c:pt idx="4">
                  <c:v>Officials from other local governments in the area</c:v>
                </c:pt>
                <c:pt idx="5">
                  <c:v>Officials from the US federal government</c:v>
                </c:pt>
                <c:pt idx="6">
                  <c:v>Officials from Bruce Power</c:v>
                </c:pt>
                <c:pt idx="7">
                  <c:v>Officials from State governments in the area (e.g., Michigan)</c:v>
                </c:pt>
                <c:pt idx="8">
                  <c:v>Officials from the Township of Huron-Kinloss</c:v>
                </c:pt>
                <c:pt idx="9">
                  <c:v>First Nations people in the area</c:v>
                </c:pt>
                <c:pt idx="10">
                  <c:v>Local residents</c:v>
                </c:pt>
                <c:pt idx="11">
                  <c:v>NGOs (Non-Government Organizations)</c:v>
                </c:pt>
                <c:pt idx="12">
                  <c:v>Cottage owners</c:v>
                </c:pt>
                <c:pt idx="13">
                  <c:v>Scientists</c:v>
                </c:pt>
              </c:strCache>
            </c:strRef>
          </c:cat>
          <c:val>
            <c:numRef>
              <c:f>Sheet1!$C$2:$C$15</c:f>
              <c:numCache>
                <c:formatCode>0%</c:formatCode>
                <c:ptCount val="14"/>
                <c:pt idx="0">
                  <c:v>0.36</c:v>
                </c:pt>
                <c:pt idx="1">
                  <c:v>0.42</c:v>
                </c:pt>
                <c:pt idx="2">
                  <c:v>0.36</c:v>
                </c:pt>
                <c:pt idx="3">
                  <c:v>0.46</c:v>
                </c:pt>
                <c:pt idx="4">
                  <c:v>0.51</c:v>
                </c:pt>
                <c:pt idx="5">
                  <c:v>0.48</c:v>
                </c:pt>
                <c:pt idx="6">
                  <c:v>0.43</c:v>
                </c:pt>
                <c:pt idx="7">
                  <c:v>0.49</c:v>
                </c:pt>
                <c:pt idx="8">
                  <c:v>0.53</c:v>
                </c:pt>
                <c:pt idx="9">
                  <c:v>0.49</c:v>
                </c:pt>
                <c:pt idx="10">
                  <c:v>0.56000000000000005</c:v>
                </c:pt>
                <c:pt idx="11">
                  <c:v>0.59</c:v>
                </c:pt>
                <c:pt idx="12">
                  <c:v>0.56000000000000005</c:v>
                </c:pt>
                <c:pt idx="13">
                  <c:v>0.5</c:v>
                </c:pt>
              </c:numCache>
            </c:numRef>
          </c:val>
        </c:ser>
        <c:ser>
          <c:idx val="0"/>
          <c:order val="2"/>
          <c:tx>
            <c:strRef>
              <c:f>Sheet1!$D$1</c:f>
              <c:strCache>
                <c:ptCount val="1"/>
                <c:pt idx="0">
                  <c:v>NotVery/at all credible</c:v>
                </c:pt>
              </c:strCache>
            </c:strRef>
          </c:tx>
          <c:spPr>
            <a:solidFill>
              <a:srgbClr val="C00000"/>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Sheet1!$A$2:$A$15</c:f>
              <c:strCache>
                <c:ptCount val="14"/>
                <c:pt idx="0">
                  <c:v>Officials from the Canadian federal government</c:v>
                </c:pt>
                <c:pt idx="1">
                  <c:v>Officials from the Ontario provincial government</c:v>
                </c:pt>
                <c:pt idx="2">
                  <c:v>Officials from Ontario Power Generation (OPG)</c:v>
                </c:pt>
                <c:pt idx="3">
                  <c:v>The media</c:v>
                </c:pt>
                <c:pt idx="4">
                  <c:v>Officials from other local governments in the area</c:v>
                </c:pt>
                <c:pt idx="5">
                  <c:v>Officials from the US federal government</c:v>
                </c:pt>
                <c:pt idx="6">
                  <c:v>Officials from Bruce Power</c:v>
                </c:pt>
                <c:pt idx="7">
                  <c:v>Officials from State governments in the area (e.g., Michigan)</c:v>
                </c:pt>
                <c:pt idx="8">
                  <c:v>Officials from the Township of Huron-Kinloss</c:v>
                </c:pt>
                <c:pt idx="9">
                  <c:v>First Nations people in the area</c:v>
                </c:pt>
                <c:pt idx="10">
                  <c:v>Local residents</c:v>
                </c:pt>
                <c:pt idx="11">
                  <c:v>NGOs (Non-Government Organizations)</c:v>
                </c:pt>
                <c:pt idx="12">
                  <c:v>Cottage owners</c:v>
                </c:pt>
                <c:pt idx="13">
                  <c:v>Scientists</c:v>
                </c:pt>
              </c:strCache>
            </c:strRef>
          </c:cat>
          <c:val>
            <c:numRef>
              <c:f>Sheet1!$D$2:$D$15</c:f>
              <c:numCache>
                <c:formatCode>0%</c:formatCode>
                <c:ptCount val="14"/>
                <c:pt idx="0">
                  <c:v>0.56999999999999995</c:v>
                </c:pt>
                <c:pt idx="1">
                  <c:v>0.55000000000000004</c:v>
                </c:pt>
                <c:pt idx="2">
                  <c:v>0.53</c:v>
                </c:pt>
                <c:pt idx="3">
                  <c:v>0.51</c:v>
                </c:pt>
                <c:pt idx="4">
                  <c:v>0.47</c:v>
                </c:pt>
                <c:pt idx="5">
                  <c:v>0.46</c:v>
                </c:pt>
                <c:pt idx="6">
                  <c:v>0.43</c:v>
                </c:pt>
                <c:pt idx="7">
                  <c:v>0.41</c:v>
                </c:pt>
                <c:pt idx="8">
                  <c:v>0.4</c:v>
                </c:pt>
                <c:pt idx="9">
                  <c:v>0.39</c:v>
                </c:pt>
                <c:pt idx="10">
                  <c:v>0.31</c:v>
                </c:pt>
                <c:pt idx="11">
                  <c:v>0.3</c:v>
                </c:pt>
                <c:pt idx="12">
                  <c:v>0.27</c:v>
                </c:pt>
                <c:pt idx="13">
                  <c:v>0.08</c:v>
                </c:pt>
              </c:numCache>
            </c:numRef>
          </c:val>
        </c:ser>
        <c:dLbls>
          <c:showLegendKey val="0"/>
          <c:showVal val="1"/>
          <c:showCatName val="0"/>
          <c:showSerName val="0"/>
          <c:showPercent val="0"/>
          <c:showBubbleSize val="0"/>
        </c:dLbls>
        <c:gapWidth val="50"/>
        <c:overlap val="100"/>
        <c:axId val="194255872"/>
        <c:axId val="194265856"/>
      </c:barChart>
      <c:catAx>
        <c:axId val="194255872"/>
        <c:scaling>
          <c:orientation val="minMax"/>
        </c:scaling>
        <c:delete val="0"/>
        <c:axPos val="l"/>
        <c:numFmt formatCode="0%" sourceLinked="1"/>
        <c:majorTickMark val="out"/>
        <c:minorTickMark val="none"/>
        <c:tickLblPos val="nextTo"/>
        <c:txPr>
          <a:bodyPr/>
          <a:lstStyle/>
          <a:p>
            <a:pPr>
              <a:defRPr sz="1000"/>
            </a:pPr>
            <a:endParaRPr lang="en-US"/>
          </a:p>
        </c:txPr>
        <c:crossAx val="194265856"/>
        <c:crosses val="autoZero"/>
        <c:auto val="1"/>
        <c:lblAlgn val="ctr"/>
        <c:lblOffset val="100"/>
        <c:tickLblSkip val="1"/>
        <c:tickMarkSkip val="1"/>
        <c:noMultiLvlLbl val="0"/>
      </c:catAx>
      <c:valAx>
        <c:axId val="194265856"/>
        <c:scaling>
          <c:orientation val="minMax"/>
          <c:max val="1.02"/>
          <c:min val="0"/>
        </c:scaling>
        <c:delete val="1"/>
        <c:axPos val="b"/>
        <c:numFmt formatCode="0%" sourceLinked="1"/>
        <c:majorTickMark val="out"/>
        <c:minorTickMark val="none"/>
        <c:tickLblPos val="none"/>
        <c:crossAx val="194255872"/>
        <c:crosses val="autoZero"/>
        <c:crossBetween val="between"/>
        <c:majorUnit val="5.0000000000000114E-3"/>
        <c:minorUnit val="2.0400000000000292E-3"/>
      </c:valAx>
      <c:spPr>
        <a:noFill/>
        <a:ln w="25338">
          <a:noFill/>
        </a:ln>
      </c:spPr>
    </c:plotArea>
    <c:legend>
      <c:legendPos val="t"/>
      <c:layout>
        <c:manualLayout>
          <c:xMode val="edge"/>
          <c:yMode val="edge"/>
          <c:x val="0.42050705618319451"/>
          <c:y val="2.1194272738200369E-2"/>
          <c:w val="0.50737544199221918"/>
          <c:h val="7.9733012408359769E-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Benefits outweigh risks</c:v>
                </c:pt>
              </c:strCache>
            </c:strRef>
          </c:tx>
          <c:spPr>
            <a:solidFill>
              <a:srgbClr val="00B050"/>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NWMO</c:v>
                </c:pt>
              </c:strCache>
            </c:strRef>
          </c:cat>
          <c:val>
            <c:numRef>
              <c:f>Sheet1!$B$2:$B$2</c:f>
              <c:numCache>
                <c:formatCode>0%</c:formatCode>
                <c:ptCount val="1"/>
                <c:pt idx="0">
                  <c:v>0.28999999999999998</c:v>
                </c:pt>
              </c:numCache>
            </c:numRef>
          </c:val>
        </c:ser>
        <c:ser>
          <c:idx val="2"/>
          <c:order val="1"/>
          <c:tx>
            <c:strRef>
              <c:f>Sheet1!$C$1</c:f>
              <c:strCache>
                <c:ptCount val="1"/>
                <c:pt idx="0">
                  <c:v>Risks outweigh benefits</c:v>
                </c:pt>
              </c:strCache>
            </c:strRef>
          </c:tx>
          <c:spPr>
            <a:solidFill>
              <a:srgbClr val="C0000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dLblPos val="ctr"/>
            <c:showLegendKey val="0"/>
            <c:showVal val="1"/>
            <c:showCatName val="0"/>
            <c:showSerName val="0"/>
            <c:showPercent val="0"/>
            <c:showBubbleSize val="0"/>
            <c:showLeaderLines val="0"/>
          </c:dLbls>
          <c:cat>
            <c:strRef>
              <c:f>Sheet1!$A$2:$A$2</c:f>
              <c:strCache>
                <c:ptCount val="1"/>
                <c:pt idx="0">
                  <c:v>NWMO</c:v>
                </c:pt>
              </c:strCache>
            </c:strRef>
          </c:cat>
          <c:val>
            <c:numRef>
              <c:f>Sheet1!$C$2:$C$2</c:f>
              <c:numCache>
                <c:formatCode>0%</c:formatCode>
                <c:ptCount val="1"/>
                <c:pt idx="0">
                  <c:v>0.71</c:v>
                </c:pt>
              </c:numCache>
            </c:numRef>
          </c:val>
        </c:ser>
        <c:dLbls>
          <c:showLegendKey val="0"/>
          <c:showVal val="1"/>
          <c:showCatName val="0"/>
          <c:showSerName val="0"/>
          <c:showPercent val="0"/>
          <c:showBubbleSize val="0"/>
        </c:dLbls>
        <c:gapWidth val="50"/>
        <c:overlap val="100"/>
        <c:axId val="161665024"/>
        <c:axId val="161666560"/>
      </c:barChart>
      <c:catAx>
        <c:axId val="161665024"/>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61666560"/>
        <c:crosses val="autoZero"/>
        <c:auto val="1"/>
        <c:lblAlgn val="ctr"/>
        <c:lblOffset val="100"/>
        <c:tickLblSkip val="1"/>
        <c:tickMarkSkip val="1"/>
        <c:noMultiLvlLbl val="0"/>
      </c:catAx>
      <c:valAx>
        <c:axId val="161666560"/>
        <c:scaling>
          <c:orientation val="minMax"/>
          <c:max val="1.02"/>
          <c:min val="0"/>
        </c:scaling>
        <c:delete val="1"/>
        <c:axPos val="t"/>
        <c:numFmt formatCode="0%" sourceLinked="1"/>
        <c:majorTickMark val="out"/>
        <c:minorTickMark val="none"/>
        <c:tickLblPos val="none"/>
        <c:crossAx val="161665024"/>
        <c:crosses val="autoZero"/>
        <c:crossBetween val="between"/>
        <c:majorUnit val="5.0000000000000114E-3"/>
        <c:minorUnit val="2.0400000000000292E-3"/>
      </c:valAx>
      <c:spPr>
        <a:noFill/>
        <a:ln w="25338">
          <a:noFill/>
        </a:ln>
      </c:spPr>
    </c:plotArea>
    <c:legend>
      <c:legendPos val="t"/>
      <c:layout>
        <c:manualLayout>
          <c:xMode val="edge"/>
          <c:yMode val="edge"/>
          <c:x val="0.20011921984305028"/>
          <c:y val="5.4788538545128336E-2"/>
          <c:w val="0.73547624777442466"/>
          <c:h val="0.24134571327754284"/>
        </c:manualLayout>
      </c:layout>
      <c:overlay val="0"/>
      <c:txPr>
        <a:bodyPr/>
        <a:lstStyle/>
        <a:p>
          <a:pPr>
            <a:defRPr sz="12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Yes</c:v>
                </c:pt>
              </c:strCache>
            </c:strRef>
          </c:tx>
          <c:spPr>
            <a:solidFill>
              <a:srgbClr val="006A6F"/>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 </c:v>
                </c:pt>
              </c:strCache>
            </c:strRef>
          </c:cat>
          <c:val>
            <c:numRef>
              <c:f>Sheet1!$B$2:$B$2</c:f>
              <c:numCache>
                <c:formatCode>0%</c:formatCode>
                <c:ptCount val="1"/>
                <c:pt idx="0">
                  <c:v>0.89</c:v>
                </c:pt>
              </c:numCache>
            </c:numRef>
          </c:val>
        </c:ser>
        <c:ser>
          <c:idx val="2"/>
          <c:order val="1"/>
          <c:tx>
            <c:strRef>
              <c:f>Sheet1!$C$1</c:f>
              <c:strCache>
                <c:ptCount val="1"/>
                <c:pt idx="0">
                  <c:v>No</c:v>
                </c:pt>
              </c:strCache>
            </c:strRef>
          </c:tx>
          <c:spPr>
            <a:solidFill>
              <a:srgbClr val="9FC8D9"/>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 </c:v>
                </c:pt>
              </c:strCache>
            </c:strRef>
          </c:cat>
          <c:val>
            <c:numRef>
              <c:f>Sheet1!$C$2:$C$2</c:f>
              <c:numCache>
                <c:formatCode>0%</c:formatCode>
                <c:ptCount val="1"/>
                <c:pt idx="0">
                  <c:v>0.11</c:v>
                </c:pt>
              </c:numCache>
            </c:numRef>
          </c:val>
        </c:ser>
        <c:dLbls>
          <c:showLegendKey val="0"/>
          <c:showVal val="1"/>
          <c:showCatName val="0"/>
          <c:showSerName val="0"/>
          <c:showPercent val="0"/>
          <c:showBubbleSize val="0"/>
        </c:dLbls>
        <c:gapWidth val="50"/>
        <c:overlap val="100"/>
        <c:axId val="197563520"/>
        <c:axId val="197565056"/>
      </c:barChart>
      <c:catAx>
        <c:axId val="197563520"/>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97565056"/>
        <c:crosses val="autoZero"/>
        <c:auto val="1"/>
        <c:lblAlgn val="ctr"/>
        <c:lblOffset val="100"/>
        <c:tickLblSkip val="1"/>
        <c:tickMarkSkip val="1"/>
        <c:noMultiLvlLbl val="0"/>
      </c:catAx>
      <c:valAx>
        <c:axId val="197565056"/>
        <c:scaling>
          <c:orientation val="minMax"/>
          <c:max val="1.02"/>
          <c:min val="0"/>
        </c:scaling>
        <c:delete val="1"/>
        <c:axPos val="t"/>
        <c:numFmt formatCode="0%" sourceLinked="1"/>
        <c:majorTickMark val="out"/>
        <c:minorTickMark val="none"/>
        <c:tickLblPos val="none"/>
        <c:crossAx val="197563520"/>
        <c:crosses val="autoZero"/>
        <c:crossBetween val="between"/>
        <c:majorUnit val="5.0000000000000114E-3"/>
        <c:minorUnit val="2.0400000000000292E-3"/>
      </c:valAx>
      <c:spPr>
        <a:noFill/>
        <a:ln w="25338">
          <a:noFill/>
        </a:ln>
      </c:spPr>
    </c:plotArea>
    <c:legend>
      <c:legendPos val="t"/>
      <c:layout>
        <c:manualLayout>
          <c:xMode val="edge"/>
          <c:yMode val="edge"/>
          <c:x val="0.26452379573144785"/>
          <c:y val="0.17741158505508284"/>
          <c:w val="0.72443590302158334"/>
          <c:h val="7.8803659201250612E-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Definitely would</c:v>
                </c:pt>
              </c:strCache>
            </c:strRef>
          </c:tx>
          <c:spPr>
            <a:solidFill>
              <a:srgbClr val="00B050"/>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 </c:v>
                </c:pt>
              </c:strCache>
            </c:strRef>
          </c:cat>
          <c:val>
            <c:numRef>
              <c:f>Sheet1!$B$2:$B$2</c:f>
              <c:numCache>
                <c:formatCode>0%</c:formatCode>
                <c:ptCount val="1"/>
                <c:pt idx="0">
                  <c:v>0.62</c:v>
                </c:pt>
              </c:numCache>
            </c:numRef>
          </c:val>
        </c:ser>
        <c:ser>
          <c:idx val="2"/>
          <c:order val="1"/>
          <c:tx>
            <c:strRef>
              <c:f>Sheet1!$C$1</c:f>
              <c:strCache>
                <c:ptCount val="1"/>
                <c:pt idx="0">
                  <c:v>Probably would</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 </c:v>
                </c:pt>
              </c:strCache>
            </c:strRef>
          </c:cat>
          <c:val>
            <c:numRef>
              <c:f>Sheet1!$C$2:$C$2</c:f>
              <c:numCache>
                <c:formatCode>0%</c:formatCode>
                <c:ptCount val="1"/>
                <c:pt idx="0">
                  <c:v>0.17</c:v>
                </c:pt>
              </c:numCache>
            </c:numRef>
          </c:val>
        </c:ser>
        <c:ser>
          <c:idx val="0"/>
          <c:order val="2"/>
          <c:tx>
            <c:strRef>
              <c:f>Sheet1!$D$1</c:f>
              <c:strCache>
                <c:ptCount val="1"/>
                <c:pt idx="0">
                  <c:v>Might</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 </c:v>
                </c:pt>
              </c:strCache>
            </c:strRef>
          </c:cat>
          <c:val>
            <c:numRef>
              <c:f>Sheet1!$D$2:$D$2</c:f>
              <c:numCache>
                <c:formatCode>0%</c:formatCode>
                <c:ptCount val="1"/>
                <c:pt idx="0">
                  <c:v>0.04</c:v>
                </c:pt>
              </c:numCache>
            </c:numRef>
          </c:val>
        </c:ser>
        <c:ser>
          <c:idx val="1"/>
          <c:order val="3"/>
          <c:tx>
            <c:strRef>
              <c:f>Sheet1!$E$1</c:f>
              <c:strCache>
                <c:ptCount val="1"/>
                <c:pt idx="0">
                  <c:v>Probably/Definitely not</c:v>
                </c:pt>
              </c:strCache>
            </c:strRef>
          </c:tx>
          <c:spPr>
            <a:solidFill>
              <a:srgbClr val="FF0000"/>
            </a:solidFill>
            <a:ln>
              <a:solidFill>
                <a:schemeClr val="bg1"/>
              </a:solid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Sheet1!$A$2:$A$2</c:f>
              <c:strCache>
                <c:ptCount val="1"/>
                <c:pt idx="0">
                  <c:v> </c:v>
                </c:pt>
              </c:strCache>
            </c:strRef>
          </c:cat>
          <c:val>
            <c:numRef>
              <c:f>Sheet1!$E$2:$E$2</c:f>
              <c:numCache>
                <c:formatCode>0%</c:formatCode>
                <c:ptCount val="1"/>
                <c:pt idx="0">
                  <c:v>0.17</c:v>
                </c:pt>
              </c:numCache>
            </c:numRef>
          </c:val>
        </c:ser>
        <c:dLbls>
          <c:showLegendKey val="0"/>
          <c:showVal val="1"/>
          <c:showCatName val="0"/>
          <c:showSerName val="0"/>
          <c:showPercent val="0"/>
          <c:showBubbleSize val="0"/>
        </c:dLbls>
        <c:gapWidth val="50"/>
        <c:overlap val="100"/>
        <c:axId val="197441792"/>
        <c:axId val="197857280"/>
      </c:barChart>
      <c:catAx>
        <c:axId val="197441792"/>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97857280"/>
        <c:crosses val="autoZero"/>
        <c:auto val="1"/>
        <c:lblAlgn val="ctr"/>
        <c:lblOffset val="100"/>
        <c:tickLblSkip val="1"/>
        <c:tickMarkSkip val="1"/>
        <c:noMultiLvlLbl val="0"/>
      </c:catAx>
      <c:valAx>
        <c:axId val="197857280"/>
        <c:scaling>
          <c:orientation val="minMax"/>
          <c:max val="1.02"/>
          <c:min val="0"/>
        </c:scaling>
        <c:delete val="1"/>
        <c:axPos val="t"/>
        <c:numFmt formatCode="0%" sourceLinked="1"/>
        <c:majorTickMark val="out"/>
        <c:minorTickMark val="none"/>
        <c:tickLblPos val="none"/>
        <c:crossAx val="197441792"/>
        <c:crosses val="autoZero"/>
        <c:crossBetween val="between"/>
        <c:majorUnit val="5.0000000000000114E-3"/>
        <c:minorUnit val="2.0400000000000292E-3"/>
      </c:valAx>
      <c:spPr>
        <a:noFill/>
        <a:ln w="25338">
          <a:noFill/>
        </a:ln>
      </c:spPr>
    </c:plotArea>
    <c:legend>
      <c:legendPos val="t"/>
      <c:layout>
        <c:manualLayout>
          <c:xMode val="edge"/>
          <c:yMode val="edge"/>
          <c:x val="0.16206199616246725"/>
          <c:y val="4.8269954767479001E-2"/>
          <c:w val="0.73547624777442466"/>
          <c:h val="0.3330700017527484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Yes</c:v>
                </c:pt>
              </c:strCache>
            </c:strRef>
          </c:tx>
          <c:spPr>
            <a:solidFill>
              <a:srgbClr val="006A6F"/>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 </c:v>
                </c:pt>
              </c:strCache>
            </c:strRef>
          </c:cat>
          <c:val>
            <c:numRef>
              <c:f>Sheet1!$B$2:$B$2</c:f>
              <c:numCache>
                <c:formatCode>0%</c:formatCode>
                <c:ptCount val="1"/>
                <c:pt idx="0">
                  <c:v>0.42</c:v>
                </c:pt>
              </c:numCache>
            </c:numRef>
          </c:val>
        </c:ser>
        <c:ser>
          <c:idx val="2"/>
          <c:order val="1"/>
          <c:tx>
            <c:strRef>
              <c:f>Sheet1!$C$1</c:f>
              <c:strCache>
                <c:ptCount val="1"/>
                <c:pt idx="0">
                  <c:v>No</c:v>
                </c:pt>
              </c:strCache>
            </c:strRef>
          </c:tx>
          <c:spPr>
            <a:solidFill>
              <a:srgbClr val="9FC8D9"/>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 </c:v>
                </c:pt>
              </c:strCache>
            </c:strRef>
          </c:cat>
          <c:val>
            <c:numRef>
              <c:f>Sheet1!$C$2:$C$2</c:f>
              <c:numCache>
                <c:formatCode>0%</c:formatCode>
                <c:ptCount val="1"/>
                <c:pt idx="0">
                  <c:v>0.57999999999999996</c:v>
                </c:pt>
              </c:numCache>
            </c:numRef>
          </c:val>
        </c:ser>
        <c:dLbls>
          <c:showLegendKey val="0"/>
          <c:showVal val="1"/>
          <c:showCatName val="0"/>
          <c:showSerName val="0"/>
          <c:showPercent val="0"/>
          <c:showBubbleSize val="0"/>
        </c:dLbls>
        <c:gapWidth val="50"/>
        <c:overlap val="100"/>
        <c:axId val="197887104"/>
        <c:axId val="197888640"/>
      </c:barChart>
      <c:catAx>
        <c:axId val="197887104"/>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97888640"/>
        <c:crosses val="autoZero"/>
        <c:auto val="1"/>
        <c:lblAlgn val="ctr"/>
        <c:lblOffset val="100"/>
        <c:tickLblSkip val="1"/>
        <c:tickMarkSkip val="1"/>
        <c:noMultiLvlLbl val="0"/>
      </c:catAx>
      <c:valAx>
        <c:axId val="197888640"/>
        <c:scaling>
          <c:orientation val="minMax"/>
          <c:max val="1.02"/>
          <c:min val="0"/>
        </c:scaling>
        <c:delete val="1"/>
        <c:axPos val="t"/>
        <c:numFmt formatCode="0%" sourceLinked="1"/>
        <c:majorTickMark val="out"/>
        <c:minorTickMark val="none"/>
        <c:tickLblPos val="none"/>
        <c:crossAx val="197887104"/>
        <c:crosses val="autoZero"/>
        <c:crossBetween val="between"/>
        <c:majorUnit val="5.0000000000000114E-3"/>
        <c:minorUnit val="2.0400000000000292E-3"/>
      </c:valAx>
      <c:spPr>
        <a:noFill/>
        <a:ln w="25338">
          <a:noFill/>
        </a:ln>
      </c:spPr>
    </c:plotArea>
    <c:legend>
      <c:legendPos val="t"/>
      <c:layout>
        <c:manualLayout>
          <c:xMode val="edge"/>
          <c:yMode val="edge"/>
          <c:x val="0.26452379573144785"/>
          <c:y val="0.17741158505508284"/>
          <c:w val="0.72443590302158334"/>
          <c:h val="7.8803659201250612E-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Support build</c:v>
                </c:pt>
              </c:strCache>
            </c:strRef>
          </c:tx>
          <c:spPr>
            <a:solidFill>
              <a:srgbClr val="00B050"/>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 </c:v>
                </c:pt>
              </c:strCache>
            </c:strRef>
          </c:cat>
          <c:val>
            <c:numRef>
              <c:f>Sheet1!$B$2:$B$2</c:f>
              <c:numCache>
                <c:formatCode>0%</c:formatCode>
                <c:ptCount val="1"/>
                <c:pt idx="0">
                  <c:v>0.24</c:v>
                </c:pt>
              </c:numCache>
            </c:numRef>
          </c:val>
        </c:ser>
        <c:ser>
          <c:idx val="2"/>
          <c:order val="1"/>
          <c:tx>
            <c:strRef>
              <c:f>Sheet1!$C$1</c:f>
              <c:strCache>
                <c:ptCount val="1"/>
                <c:pt idx="0">
                  <c:v>Oppose build</c:v>
                </c:pt>
              </c:strCache>
            </c:strRef>
          </c:tx>
          <c:spPr>
            <a:solidFill>
              <a:srgbClr val="C0000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 </c:v>
                </c:pt>
              </c:strCache>
            </c:strRef>
          </c:cat>
          <c:val>
            <c:numRef>
              <c:f>Sheet1!$C$2:$C$2</c:f>
              <c:numCache>
                <c:formatCode>0%</c:formatCode>
                <c:ptCount val="1"/>
                <c:pt idx="0">
                  <c:v>0.53</c:v>
                </c:pt>
              </c:numCache>
            </c:numRef>
          </c:val>
        </c:ser>
        <c:ser>
          <c:idx val="0"/>
          <c:order val="2"/>
          <c:tx>
            <c:strRef>
              <c:f>Sheet1!$D$1</c:f>
              <c:strCache>
                <c:ptCount val="1"/>
                <c:pt idx="0">
                  <c:v>Not know enough</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 </c:v>
                </c:pt>
              </c:strCache>
            </c:strRef>
          </c:cat>
          <c:val>
            <c:numRef>
              <c:f>Sheet1!$D$2:$D$2</c:f>
              <c:numCache>
                <c:formatCode>0%</c:formatCode>
                <c:ptCount val="1"/>
                <c:pt idx="0">
                  <c:v>0.23</c:v>
                </c:pt>
              </c:numCache>
            </c:numRef>
          </c:val>
        </c:ser>
        <c:dLbls>
          <c:showLegendKey val="0"/>
          <c:showVal val="1"/>
          <c:showCatName val="0"/>
          <c:showSerName val="0"/>
          <c:showPercent val="0"/>
          <c:showBubbleSize val="0"/>
        </c:dLbls>
        <c:gapWidth val="50"/>
        <c:overlap val="100"/>
        <c:axId val="197969024"/>
        <c:axId val="197970560"/>
      </c:barChart>
      <c:catAx>
        <c:axId val="197969024"/>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97970560"/>
        <c:crosses val="autoZero"/>
        <c:auto val="1"/>
        <c:lblAlgn val="ctr"/>
        <c:lblOffset val="100"/>
        <c:tickLblSkip val="1"/>
        <c:tickMarkSkip val="1"/>
        <c:noMultiLvlLbl val="0"/>
      </c:catAx>
      <c:valAx>
        <c:axId val="197970560"/>
        <c:scaling>
          <c:orientation val="minMax"/>
          <c:max val="1.02"/>
          <c:min val="0"/>
        </c:scaling>
        <c:delete val="1"/>
        <c:axPos val="t"/>
        <c:numFmt formatCode="0%" sourceLinked="1"/>
        <c:majorTickMark val="out"/>
        <c:minorTickMark val="none"/>
        <c:tickLblPos val="none"/>
        <c:crossAx val="197969024"/>
        <c:crosses val="autoZero"/>
        <c:crossBetween val="between"/>
        <c:majorUnit val="5.0000000000000114E-3"/>
        <c:minorUnit val="2.0400000000000292E-3"/>
      </c:valAx>
      <c:spPr>
        <a:noFill/>
        <a:ln w="25338">
          <a:noFill/>
        </a:ln>
      </c:spPr>
    </c:plotArea>
    <c:legend>
      <c:legendPos val="t"/>
      <c:layout>
        <c:manualLayout>
          <c:xMode val="edge"/>
          <c:yMode val="edge"/>
          <c:x val="0.16206199616246725"/>
          <c:y val="4.8269954767479001E-2"/>
          <c:w val="0.73547624777442466"/>
          <c:h val="0.24786428568865049"/>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Yes</c:v>
                </c:pt>
              </c:strCache>
            </c:strRef>
          </c:tx>
          <c:spPr>
            <a:solidFill>
              <a:srgbClr val="006A6F"/>
            </a:solidFill>
            <a:ln w="3175">
              <a:solidFill>
                <a:schemeClr val="bg1"/>
              </a:solidFill>
            </a:ln>
          </c:spPr>
          <c:invertIfNegative val="0"/>
          <c:dLbls>
            <c:dLbl>
              <c:idx val="0"/>
              <c:layout/>
              <c:dLblPos val="ctr"/>
              <c:showLegendKey val="0"/>
              <c:showVal val="1"/>
              <c:showCatName val="0"/>
              <c:showSerName val="0"/>
              <c:showPercent val="0"/>
              <c:showBubbleSize val="0"/>
            </c:dLbl>
            <c:txPr>
              <a:bodyPr/>
              <a:lstStyle/>
              <a:p>
                <a:pPr>
                  <a:defRPr>
                    <a:solidFill>
                      <a:schemeClr val="bg1"/>
                    </a:solidFill>
                    <a:latin typeface="+mn-lt"/>
                  </a:defRPr>
                </a:pPr>
                <a:endParaRPr lang="en-US"/>
              </a:p>
            </c:txPr>
            <c:showLegendKey val="0"/>
            <c:showVal val="0"/>
            <c:showCatName val="0"/>
            <c:showSerName val="0"/>
            <c:showPercent val="0"/>
            <c:showBubbleSize val="0"/>
          </c:dLbls>
          <c:cat>
            <c:strRef>
              <c:f>Sheet1!$A$2</c:f>
              <c:strCache>
                <c:ptCount val="1"/>
                <c:pt idx="0">
                  <c:v> </c:v>
                </c:pt>
              </c:strCache>
            </c:strRef>
          </c:cat>
          <c:val>
            <c:numRef>
              <c:f>Sheet1!$B$2</c:f>
              <c:numCache>
                <c:formatCode>0%</c:formatCode>
                <c:ptCount val="1"/>
                <c:pt idx="0">
                  <c:v>0.7</c:v>
                </c:pt>
              </c:numCache>
            </c:numRef>
          </c:val>
        </c:ser>
        <c:ser>
          <c:idx val="2"/>
          <c:order val="1"/>
          <c:tx>
            <c:strRef>
              <c:f>Sheet1!$C$1</c:f>
              <c:strCache>
                <c:ptCount val="1"/>
                <c:pt idx="0">
                  <c:v>Maybe</c:v>
                </c:pt>
              </c:strCache>
            </c:strRef>
          </c:tx>
          <c:spPr>
            <a:solidFill>
              <a:schemeClr val="bg1">
                <a:lumMod val="65000"/>
              </a:schemeClr>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c:f>
              <c:strCache>
                <c:ptCount val="1"/>
                <c:pt idx="0">
                  <c:v> </c:v>
                </c:pt>
              </c:strCache>
            </c:strRef>
          </c:cat>
          <c:val>
            <c:numRef>
              <c:f>Sheet1!$C$2</c:f>
              <c:numCache>
                <c:formatCode>0%</c:formatCode>
                <c:ptCount val="1"/>
                <c:pt idx="0">
                  <c:v>0.17</c:v>
                </c:pt>
              </c:numCache>
            </c:numRef>
          </c:val>
        </c:ser>
        <c:ser>
          <c:idx val="0"/>
          <c:order val="2"/>
          <c:tx>
            <c:strRef>
              <c:f>Sheet1!$D$1</c:f>
              <c:strCache>
                <c:ptCount val="1"/>
                <c:pt idx="0">
                  <c:v>No</c:v>
                </c:pt>
              </c:strCache>
            </c:strRef>
          </c:tx>
          <c:spPr>
            <a:solidFill>
              <a:srgbClr val="9FC8D9"/>
            </a:solidFill>
          </c:spPr>
          <c:invertIfNegative val="0"/>
          <c:dLbls>
            <c:txPr>
              <a:bodyPr/>
              <a:lstStyle/>
              <a:p>
                <a:pPr>
                  <a:defRPr>
                    <a:solidFill>
                      <a:schemeClr val="bg1"/>
                    </a:solidFill>
                    <a:latin typeface="+mn-lt"/>
                  </a:defRPr>
                </a:pPr>
                <a:endParaRPr lang="en-US"/>
              </a:p>
            </c:txPr>
            <c:showLegendKey val="0"/>
            <c:showVal val="1"/>
            <c:showCatName val="0"/>
            <c:showSerName val="0"/>
            <c:showPercent val="0"/>
            <c:showBubbleSize val="0"/>
            <c:showLeaderLines val="0"/>
          </c:dLbls>
          <c:cat>
            <c:strRef>
              <c:f>Sheet1!$A$2</c:f>
              <c:strCache>
                <c:ptCount val="1"/>
                <c:pt idx="0">
                  <c:v> </c:v>
                </c:pt>
              </c:strCache>
            </c:strRef>
          </c:cat>
          <c:val>
            <c:numRef>
              <c:f>Sheet1!$D$2</c:f>
              <c:numCache>
                <c:formatCode>0%</c:formatCode>
                <c:ptCount val="1"/>
                <c:pt idx="0">
                  <c:v>0.13</c:v>
                </c:pt>
              </c:numCache>
            </c:numRef>
          </c:val>
        </c:ser>
        <c:dLbls>
          <c:showLegendKey val="0"/>
          <c:showVal val="1"/>
          <c:showCatName val="0"/>
          <c:showSerName val="0"/>
          <c:showPercent val="0"/>
          <c:showBubbleSize val="0"/>
        </c:dLbls>
        <c:gapWidth val="50"/>
        <c:overlap val="100"/>
        <c:axId val="197682304"/>
        <c:axId val="197683840"/>
      </c:barChart>
      <c:catAx>
        <c:axId val="197682304"/>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97683840"/>
        <c:crosses val="autoZero"/>
        <c:auto val="1"/>
        <c:lblAlgn val="ctr"/>
        <c:lblOffset val="100"/>
        <c:tickLblSkip val="1"/>
        <c:tickMarkSkip val="1"/>
        <c:noMultiLvlLbl val="0"/>
      </c:catAx>
      <c:valAx>
        <c:axId val="197683840"/>
        <c:scaling>
          <c:orientation val="minMax"/>
          <c:max val="1.02"/>
          <c:min val="0"/>
        </c:scaling>
        <c:delete val="1"/>
        <c:axPos val="t"/>
        <c:numFmt formatCode="0%" sourceLinked="1"/>
        <c:majorTickMark val="out"/>
        <c:minorTickMark val="none"/>
        <c:tickLblPos val="none"/>
        <c:crossAx val="197682304"/>
        <c:crosses val="autoZero"/>
        <c:crossBetween val="between"/>
        <c:majorUnit val="5.0000000000000114E-3"/>
        <c:minorUnit val="2.0400000000000292E-3"/>
      </c:valAx>
      <c:spPr>
        <a:noFill/>
        <a:ln w="25338">
          <a:noFill/>
        </a:ln>
      </c:spPr>
    </c:plotArea>
    <c:legend>
      <c:legendPos val="t"/>
      <c:layout>
        <c:manualLayout>
          <c:xMode val="edge"/>
          <c:yMode val="edge"/>
          <c:x val="0.26452379573144785"/>
          <c:y val="0.17741158505508284"/>
          <c:w val="0.5858454328104441"/>
          <c:h val="0.26786621937582594"/>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2</c:v>
                </c:pt>
              </c:strCache>
            </c:strRef>
          </c:tx>
          <c:invertIfNegative val="0"/>
          <c:dLbls>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dLbls>
          <c:cat>
            <c:strRef>
              <c:f>Sheet1!$A$2</c:f>
              <c:strCache>
                <c:ptCount val="1"/>
                <c:pt idx="0">
                  <c:v> </c:v>
                </c:pt>
              </c:strCache>
            </c:strRef>
          </c:cat>
          <c:val>
            <c:numRef>
              <c:f>Sheet1!$B$2</c:f>
              <c:numCache>
                <c:formatCode>0</c:formatCode>
                <c:ptCount val="1"/>
                <c:pt idx="0">
                  <c:v>18</c:v>
                </c:pt>
              </c:numCache>
            </c:numRef>
          </c:val>
        </c:ser>
        <c:dLbls>
          <c:dLblPos val="inEnd"/>
          <c:showLegendKey val="0"/>
          <c:showVal val="1"/>
          <c:showCatName val="0"/>
          <c:showSerName val="0"/>
          <c:showPercent val="0"/>
          <c:showBubbleSize val="0"/>
        </c:dLbls>
        <c:gapWidth val="150"/>
        <c:axId val="136958336"/>
        <c:axId val="136961024"/>
      </c:barChart>
      <c:catAx>
        <c:axId val="136958336"/>
        <c:scaling>
          <c:orientation val="minMax"/>
        </c:scaling>
        <c:delete val="0"/>
        <c:axPos val="l"/>
        <c:majorTickMark val="out"/>
        <c:minorTickMark val="none"/>
        <c:tickLblPos val="nextTo"/>
        <c:crossAx val="136961024"/>
        <c:crosses val="autoZero"/>
        <c:auto val="1"/>
        <c:lblAlgn val="ctr"/>
        <c:lblOffset val="100"/>
        <c:noMultiLvlLbl val="0"/>
      </c:catAx>
      <c:valAx>
        <c:axId val="136961024"/>
        <c:scaling>
          <c:orientation val="minMax"/>
          <c:max val="52"/>
          <c:min val="0"/>
        </c:scaling>
        <c:delete val="0"/>
        <c:axPos val="b"/>
        <c:majorGridlines/>
        <c:numFmt formatCode="0" sourceLinked="1"/>
        <c:majorTickMark val="out"/>
        <c:minorTickMark val="none"/>
        <c:tickLblPos val="nextTo"/>
        <c:txPr>
          <a:bodyPr/>
          <a:lstStyle/>
          <a:p>
            <a:pPr>
              <a:defRPr sz="1000"/>
            </a:pPr>
            <a:endParaRPr lang="en-US"/>
          </a:p>
        </c:txPr>
        <c:crossAx val="136958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14293898583037"/>
          <c:y val="0.10796095430961981"/>
          <c:w val="0.52404738341888002"/>
          <c:h val="0.883722928332901"/>
        </c:manualLayout>
      </c:layout>
      <c:barChart>
        <c:barDir val="bar"/>
        <c:grouping val="percentStacked"/>
        <c:varyColors val="0"/>
        <c:ser>
          <c:idx val="5"/>
          <c:order val="0"/>
          <c:tx>
            <c:strRef>
              <c:f>Sheet1!$B$1</c:f>
              <c:strCache>
                <c:ptCount val="1"/>
                <c:pt idx="0">
                  <c:v>Very positve</c:v>
                </c:pt>
              </c:strCache>
            </c:strRef>
          </c:tx>
          <c:spPr>
            <a:solidFill>
              <a:srgbClr val="00B050"/>
            </a:solidFill>
            <a:ln w="3175">
              <a:solidFill>
                <a:schemeClr val="bg1"/>
              </a:solidFill>
            </a:ln>
          </c:spPr>
          <c:invertIfNegative val="0"/>
          <c:dLbls>
            <c:txPr>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Sheet1!$A$2:$A$7</c:f>
              <c:strCache>
                <c:ptCount val="6"/>
                <c:pt idx="0">
                  <c:v>The image of the area as a destination for tourism/visitors</c:v>
                </c:pt>
                <c:pt idx="1">
                  <c:v>The value of your cottage property</c:v>
                </c:pt>
                <c:pt idx="2">
                  <c:v>Your ability to rent your cottage property if you chose to do so  </c:v>
                </c:pt>
                <c:pt idx="3">
                  <c:v>The frequency with which you would use your cottage/property</c:v>
                </c:pt>
                <c:pt idx="4">
                  <c:v>The development of retail (stores) and services in the area</c:v>
                </c:pt>
                <c:pt idx="5">
                  <c:v>The local economy</c:v>
                </c:pt>
              </c:strCache>
            </c:strRef>
          </c:cat>
          <c:val>
            <c:numRef>
              <c:f>Sheet1!$B$2:$B$7</c:f>
              <c:numCache>
                <c:formatCode>0%</c:formatCode>
                <c:ptCount val="6"/>
                <c:pt idx="0">
                  <c:v>0.01</c:v>
                </c:pt>
                <c:pt idx="1">
                  <c:v>0.02</c:v>
                </c:pt>
                <c:pt idx="2">
                  <c:v>0.02</c:v>
                </c:pt>
                <c:pt idx="3">
                  <c:v>0.01</c:v>
                </c:pt>
                <c:pt idx="4">
                  <c:v>0.06</c:v>
                </c:pt>
                <c:pt idx="5">
                  <c:v>7.0000000000000007E-2</c:v>
                </c:pt>
              </c:numCache>
            </c:numRef>
          </c:val>
        </c:ser>
        <c:ser>
          <c:idx val="2"/>
          <c:order val="1"/>
          <c:tx>
            <c:strRef>
              <c:f>Sheet1!$C$1</c:f>
              <c:strCache>
                <c:ptCount val="1"/>
                <c:pt idx="0">
                  <c:v>Somewhat positive</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The image of the area as a destination for tourism/visitors</c:v>
                </c:pt>
                <c:pt idx="1">
                  <c:v>The value of your cottage property</c:v>
                </c:pt>
                <c:pt idx="2">
                  <c:v>Your ability to rent your cottage property if you chose to do so  </c:v>
                </c:pt>
                <c:pt idx="3">
                  <c:v>The frequency with which you would use your cottage/property</c:v>
                </c:pt>
                <c:pt idx="4">
                  <c:v>The development of retail (stores) and services in the area</c:v>
                </c:pt>
                <c:pt idx="5">
                  <c:v>The local economy</c:v>
                </c:pt>
              </c:strCache>
            </c:strRef>
          </c:cat>
          <c:val>
            <c:numRef>
              <c:f>Sheet1!$C$2:$C$7</c:f>
              <c:numCache>
                <c:formatCode>0%</c:formatCode>
                <c:ptCount val="6"/>
                <c:pt idx="0">
                  <c:v>0.04</c:v>
                </c:pt>
                <c:pt idx="1">
                  <c:v>0.05</c:v>
                </c:pt>
                <c:pt idx="2">
                  <c:v>0.03</c:v>
                </c:pt>
                <c:pt idx="3">
                  <c:v>0.01</c:v>
                </c:pt>
                <c:pt idx="4">
                  <c:v>0.37</c:v>
                </c:pt>
                <c:pt idx="5">
                  <c:v>0.51</c:v>
                </c:pt>
              </c:numCache>
            </c:numRef>
          </c:val>
        </c:ser>
        <c:ser>
          <c:idx val="0"/>
          <c:order val="2"/>
          <c:tx>
            <c:strRef>
              <c:f>Sheet1!$D$1</c:f>
              <c:strCache>
                <c:ptCount val="1"/>
                <c:pt idx="0">
                  <c:v>None</c:v>
                </c:pt>
              </c:strCache>
            </c:strRef>
          </c:tx>
          <c:spPr>
            <a:solidFill>
              <a:schemeClr val="bg1">
                <a:lumMod val="7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The image of the area as a destination for tourism/visitors</c:v>
                </c:pt>
                <c:pt idx="1">
                  <c:v>The value of your cottage property</c:v>
                </c:pt>
                <c:pt idx="2">
                  <c:v>Your ability to rent your cottage property if you chose to do so  </c:v>
                </c:pt>
                <c:pt idx="3">
                  <c:v>The frequency with which you would use your cottage/property</c:v>
                </c:pt>
                <c:pt idx="4">
                  <c:v>The development of retail (stores) and services in the area</c:v>
                </c:pt>
                <c:pt idx="5">
                  <c:v>The local economy</c:v>
                </c:pt>
              </c:strCache>
            </c:strRef>
          </c:cat>
          <c:val>
            <c:numRef>
              <c:f>Sheet1!$D$2:$D$7</c:f>
              <c:numCache>
                <c:formatCode>0%</c:formatCode>
                <c:ptCount val="6"/>
                <c:pt idx="0">
                  <c:v>0.31</c:v>
                </c:pt>
                <c:pt idx="1">
                  <c:v>0.33</c:v>
                </c:pt>
                <c:pt idx="2">
                  <c:v>0.44</c:v>
                </c:pt>
                <c:pt idx="3">
                  <c:v>0.71</c:v>
                </c:pt>
                <c:pt idx="4">
                  <c:v>0.35</c:v>
                </c:pt>
                <c:pt idx="5">
                  <c:v>0.21</c:v>
                </c:pt>
              </c:numCache>
            </c:numRef>
          </c:val>
        </c:ser>
        <c:ser>
          <c:idx val="3"/>
          <c:order val="3"/>
          <c:tx>
            <c:strRef>
              <c:f>Sheet1!$E$1</c:f>
              <c:strCache>
                <c:ptCount val="1"/>
                <c:pt idx="0">
                  <c:v>Somewhat negative</c:v>
                </c:pt>
              </c:strCache>
            </c:strRef>
          </c:tx>
          <c:spPr>
            <a:solidFill>
              <a:srgbClr val="FF0000"/>
            </a:solidFill>
            <a:ln>
              <a:solidFill>
                <a:schemeClr val="bg1"/>
              </a:solidFill>
            </a:ln>
          </c:spPr>
          <c:invertIfNegative val="0"/>
          <c:dLbls>
            <c:txPr>
              <a:bodyPr/>
              <a:lstStyle/>
              <a:p>
                <a:pPr algn="ctr">
                  <a:defRPr lang="en-US" sz="1197" b="1" i="0" u="none" strike="noStrike" kern="1200" baseline="0">
                    <a:solidFill>
                      <a:srgbClr val="FFFFFF"/>
                    </a:solidFill>
                    <a:latin typeface="+mj-lt"/>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The image of the area as a destination for tourism/visitors</c:v>
                </c:pt>
                <c:pt idx="1">
                  <c:v>The value of your cottage property</c:v>
                </c:pt>
                <c:pt idx="2">
                  <c:v>Your ability to rent your cottage property if you chose to do so  </c:v>
                </c:pt>
                <c:pt idx="3">
                  <c:v>The frequency with which you would use your cottage/property</c:v>
                </c:pt>
                <c:pt idx="4">
                  <c:v>The development of retail (stores) and services in the area</c:v>
                </c:pt>
                <c:pt idx="5">
                  <c:v>The local economy</c:v>
                </c:pt>
              </c:strCache>
            </c:strRef>
          </c:cat>
          <c:val>
            <c:numRef>
              <c:f>Sheet1!$E$2:$E$7</c:f>
              <c:numCache>
                <c:formatCode>0%</c:formatCode>
                <c:ptCount val="6"/>
                <c:pt idx="0">
                  <c:v>0.32</c:v>
                </c:pt>
                <c:pt idx="1">
                  <c:v>0.32</c:v>
                </c:pt>
                <c:pt idx="2">
                  <c:v>0.3</c:v>
                </c:pt>
                <c:pt idx="3">
                  <c:v>0.13</c:v>
                </c:pt>
                <c:pt idx="4">
                  <c:v>0.15</c:v>
                </c:pt>
                <c:pt idx="5">
                  <c:v>0.13</c:v>
                </c:pt>
              </c:numCache>
            </c:numRef>
          </c:val>
        </c:ser>
        <c:ser>
          <c:idx val="1"/>
          <c:order val="4"/>
          <c:tx>
            <c:strRef>
              <c:f>Sheet1!$F$1</c:f>
              <c:strCache>
                <c:ptCount val="1"/>
                <c:pt idx="0">
                  <c:v>Low concern (1,2)</c:v>
                </c:pt>
              </c:strCache>
            </c:strRef>
          </c:tx>
          <c:invertIfNegative val="0"/>
          <c:cat>
            <c:strRef>
              <c:f>Sheet1!$A$2:$A$7</c:f>
              <c:strCache>
                <c:ptCount val="6"/>
                <c:pt idx="0">
                  <c:v>The image of the area as a destination for tourism/visitors</c:v>
                </c:pt>
                <c:pt idx="1">
                  <c:v>The value of your cottage property</c:v>
                </c:pt>
                <c:pt idx="2">
                  <c:v>Your ability to rent your cottage property if you chose to do so  </c:v>
                </c:pt>
                <c:pt idx="3">
                  <c:v>The frequency with which you would use your cottage/property</c:v>
                </c:pt>
                <c:pt idx="4">
                  <c:v>The development of retail (stores) and services in the area</c:v>
                </c:pt>
                <c:pt idx="5">
                  <c:v>The local economy</c:v>
                </c:pt>
              </c:strCache>
            </c:strRef>
          </c:cat>
          <c:val>
            <c:numRef>
              <c:f>Sheet1!$F$2:$F$7</c:f>
            </c:numRef>
          </c:val>
        </c:ser>
        <c:ser>
          <c:idx val="4"/>
          <c:order val="5"/>
          <c:tx>
            <c:strRef>
              <c:f>Sheet1!$G$1</c:f>
              <c:strCache>
                <c:ptCount val="1"/>
                <c:pt idx="0">
                  <c:v>Very negative</c:v>
                </c:pt>
              </c:strCache>
            </c:strRef>
          </c:tx>
          <c:spPr>
            <a:solidFill>
              <a:srgbClr val="C00000"/>
            </a:solidFill>
            <a:ln>
              <a:no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Sheet1!$A$2:$A$7</c:f>
              <c:strCache>
                <c:ptCount val="6"/>
                <c:pt idx="0">
                  <c:v>The image of the area as a destination for tourism/visitors</c:v>
                </c:pt>
                <c:pt idx="1">
                  <c:v>The value of your cottage property</c:v>
                </c:pt>
                <c:pt idx="2">
                  <c:v>Your ability to rent your cottage property if you chose to do so  </c:v>
                </c:pt>
                <c:pt idx="3">
                  <c:v>The frequency with which you would use your cottage/property</c:v>
                </c:pt>
                <c:pt idx="4">
                  <c:v>The development of retail (stores) and services in the area</c:v>
                </c:pt>
                <c:pt idx="5">
                  <c:v>The local economy</c:v>
                </c:pt>
              </c:strCache>
            </c:strRef>
          </c:cat>
          <c:val>
            <c:numRef>
              <c:f>Sheet1!$G$2:$G$7</c:f>
              <c:numCache>
                <c:formatCode>0%</c:formatCode>
                <c:ptCount val="6"/>
                <c:pt idx="0">
                  <c:v>0.31</c:v>
                </c:pt>
                <c:pt idx="1">
                  <c:v>0.28000000000000003</c:v>
                </c:pt>
                <c:pt idx="2">
                  <c:v>0.22</c:v>
                </c:pt>
                <c:pt idx="3">
                  <c:v>0.13</c:v>
                </c:pt>
                <c:pt idx="4">
                  <c:v>7.0000000000000007E-2</c:v>
                </c:pt>
                <c:pt idx="5">
                  <c:v>0.08</c:v>
                </c:pt>
              </c:numCache>
            </c:numRef>
          </c:val>
        </c:ser>
        <c:dLbls>
          <c:showLegendKey val="0"/>
          <c:showVal val="1"/>
          <c:showCatName val="0"/>
          <c:showSerName val="0"/>
          <c:showPercent val="0"/>
          <c:showBubbleSize val="0"/>
        </c:dLbls>
        <c:gapWidth val="50"/>
        <c:overlap val="100"/>
        <c:axId val="197371392"/>
        <c:axId val="197988736"/>
      </c:barChart>
      <c:catAx>
        <c:axId val="197371392"/>
        <c:scaling>
          <c:orientation val="minMax"/>
        </c:scaling>
        <c:delete val="0"/>
        <c:axPos val="l"/>
        <c:numFmt formatCode="0%" sourceLinked="1"/>
        <c:majorTickMark val="out"/>
        <c:minorTickMark val="none"/>
        <c:tickLblPos val="nextTo"/>
        <c:txPr>
          <a:bodyPr/>
          <a:lstStyle/>
          <a:p>
            <a:pPr>
              <a:defRPr sz="1200"/>
            </a:pPr>
            <a:endParaRPr lang="en-US"/>
          </a:p>
        </c:txPr>
        <c:crossAx val="197988736"/>
        <c:crosses val="autoZero"/>
        <c:auto val="1"/>
        <c:lblAlgn val="ctr"/>
        <c:lblOffset val="100"/>
        <c:tickLblSkip val="1"/>
        <c:tickMarkSkip val="1"/>
        <c:noMultiLvlLbl val="0"/>
      </c:catAx>
      <c:valAx>
        <c:axId val="197988736"/>
        <c:scaling>
          <c:orientation val="minMax"/>
          <c:max val="1.02"/>
          <c:min val="0"/>
        </c:scaling>
        <c:delete val="1"/>
        <c:axPos val="b"/>
        <c:numFmt formatCode="0%" sourceLinked="1"/>
        <c:majorTickMark val="out"/>
        <c:minorTickMark val="none"/>
        <c:tickLblPos val="none"/>
        <c:crossAx val="197371392"/>
        <c:crosses val="autoZero"/>
        <c:crossBetween val="between"/>
        <c:majorUnit val="5.0000000000000114E-3"/>
        <c:minorUnit val="2.0400000000000292E-3"/>
      </c:valAx>
      <c:spPr>
        <a:noFill/>
        <a:ln w="25338">
          <a:noFill/>
        </a:ln>
      </c:spPr>
    </c:plotArea>
    <c:legend>
      <c:legendPos val="t"/>
      <c:layout>
        <c:manualLayout>
          <c:xMode val="edge"/>
          <c:yMode val="edge"/>
          <c:x val="0.24282279231225129"/>
          <c:y val="4.7112624216760692E-2"/>
          <c:w val="0.65987322552422878"/>
          <c:h val="5.0011193870697628E-2"/>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2</c:v>
                </c:pt>
              </c:strCache>
            </c:strRef>
          </c:tx>
          <c:invertIfNegative val="0"/>
          <c:dLbls>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dLbls>
          <c:cat>
            <c:strRef>
              <c:f>Sheet1!$A$2</c:f>
              <c:strCache>
                <c:ptCount val="1"/>
                <c:pt idx="0">
                  <c:v> </c:v>
                </c:pt>
              </c:strCache>
            </c:strRef>
          </c:cat>
          <c:val>
            <c:numRef>
              <c:f>Sheet1!$B$2</c:f>
              <c:numCache>
                <c:formatCode>0</c:formatCode>
                <c:ptCount val="1"/>
                <c:pt idx="0">
                  <c:v>6000</c:v>
                </c:pt>
              </c:numCache>
            </c:numRef>
          </c:val>
        </c:ser>
        <c:dLbls>
          <c:dLblPos val="inEnd"/>
          <c:showLegendKey val="0"/>
          <c:showVal val="1"/>
          <c:showCatName val="0"/>
          <c:showSerName val="0"/>
          <c:showPercent val="0"/>
          <c:showBubbleSize val="0"/>
        </c:dLbls>
        <c:gapWidth val="150"/>
        <c:axId val="137238016"/>
        <c:axId val="137253248"/>
      </c:barChart>
      <c:catAx>
        <c:axId val="137238016"/>
        <c:scaling>
          <c:orientation val="minMax"/>
        </c:scaling>
        <c:delete val="0"/>
        <c:axPos val="l"/>
        <c:majorTickMark val="out"/>
        <c:minorTickMark val="none"/>
        <c:tickLblPos val="nextTo"/>
        <c:crossAx val="137253248"/>
        <c:crosses val="autoZero"/>
        <c:auto val="1"/>
        <c:lblAlgn val="ctr"/>
        <c:lblOffset val="100"/>
        <c:noMultiLvlLbl val="0"/>
      </c:catAx>
      <c:valAx>
        <c:axId val="137253248"/>
        <c:scaling>
          <c:orientation val="minMax"/>
          <c:max val="10000"/>
          <c:min val="0"/>
        </c:scaling>
        <c:delete val="0"/>
        <c:axPos val="b"/>
        <c:majorGridlines/>
        <c:numFmt formatCode="0" sourceLinked="1"/>
        <c:majorTickMark val="out"/>
        <c:minorTickMark val="none"/>
        <c:tickLblPos val="nextTo"/>
        <c:txPr>
          <a:bodyPr/>
          <a:lstStyle/>
          <a:p>
            <a:pPr>
              <a:defRPr sz="1000"/>
            </a:pPr>
            <a:endParaRPr lang="en-US"/>
          </a:p>
        </c:txPr>
        <c:crossAx val="137238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Very familiar</c:v>
                </c:pt>
              </c:strCache>
            </c:strRef>
          </c:tx>
          <c:spPr>
            <a:solidFill>
              <a:srgbClr val="006A6F"/>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NWMO</c:v>
                </c:pt>
              </c:strCache>
            </c:strRef>
          </c:cat>
          <c:val>
            <c:numRef>
              <c:f>Sheet1!$B$2:$B$2</c:f>
              <c:numCache>
                <c:formatCode>0%</c:formatCode>
                <c:ptCount val="1"/>
                <c:pt idx="0">
                  <c:v>0.24</c:v>
                </c:pt>
              </c:numCache>
            </c:numRef>
          </c:val>
        </c:ser>
        <c:ser>
          <c:idx val="2"/>
          <c:order val="1"/>
          <c:tx>
            <c:strRef>
              <c:f>Sheet1!$C$1</c:f>
              <c:strCache>
                <c:ptCount val="1"/>
                <c:pt idx="0">
                  <c:v>Somewhat familiar</c:v>
                </c:pt>
              </c:strCache>
            </c:strRef>
          </c:tx>
          <c:spPr>
            <a:solidFill>
              <a:srgbClr val="9FC8D9"/>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Sheet1!$C$2:$C$2</c:f>
              <c:numCache>
                <c:formatCode>0%</c:formatCode>
                <c:ptCount val="1"/>
                <c:pt idx="0">
                  <c:v>0.53</c:v>
                </c:pt>
              </c:numCache>
            </c:numRef>
          </c:val>
        </c:ser>
        <c:ser>
          <c:idx val="0"/>
          <c:order val="2"/>
          <c:tx>
            <c:strRef>
              <c:f>Sheet1!$D$1</c:f>
              <c:strCache>
                <c:ptCount val="1"/>
                <c:pt idx="0">
                  <c:v>Heard but not familiar</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Sheet1!$D$2:$D$2</c:f>
              <c:numCache>
                <c:formatCode>0%</c:formatCode>
                <c:ptCount val="1"/>
                <c:pt idx="0">
                  <c:v>0.21</c:v>
                </c:pt>
              </c:numCache>
            </c:numRef>
          </c:val>
        </c:ser>
        <c:ser>
          <c:idx val="1"/>
          <c:order val="3"/>
          <c:tx>
            <c:strRef>
              <c:f>Sheet1!$E$1</c:f>
              <c:strCache>
                <c:ptCount val="1"/>
                <c:pt idx="0">
                  <c:v>Never heard</c:v>
                </c:pt>
              </c:strCache>
            </c:strRef>
          </c:tx>
          <c:spPr>
            <a:solidFill>
              <a:schemeClr val="bg1">
                <a:lumMod val="50000"/>
              </a:schemeClr>
            </a:solidFill>
            <a:ln>
              <a:solidFill>
                <a:schemeClr val="bg1"/>
              </a:solid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Sheet1!$E$2:$E$2</c:f>
              <c:numCache>
                <c:formatCode>0%</c:formatCode>
                <c:ptCount val="1"/>
                <c:pt idx="0">
                  <c:v>0.01</c:v>
                </c:pt>
              </c:numCache>
            </c:numRef>
          </c:val>
        </c:ser>
        <c:dLbls>
          <c:showLegendKey val="0"/>
          <c:showVal val="1"/>
          <c:showCatName val="0"/>
          <c:showSerName val="0"/>
          <c:showPercent val="0"/>
          <c:showBubbleSize val="0"/>
        </c:dLbls>
        <c:gapWidth val="50"/>
        <c:overlap val="100"/>
        <c:axId val="137609984"/>
        <c:axId val="137611520"/>
      </c:barChart>
      <c:catAx>
        <c:axId val="137609984"/>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37611520"/>
        <c:crosses val="autoZero"/>
        <c:auto val="1"/>
        <c:lblAlgn val="ctr"/>
        <c:lblOffset val="100"/>
        <c:tickLblSkip val="1"/>
        <c:tickMarkSkip val="1"/>
        <c:noMultiLvlLbl val="0"/>
      </c:catAx>
      <c:valAx>
        <c:axId val="137611520"/>
        <c:scaling>
          <c:orientation val="minMax"/>
          <c:max val="1.02"/>
          <c:min val="0"/>
        </c:scaling>
        <c:delete val="1"/>
        <c:axPos val="t"/>
        <c:numFmt formatCode="0%" sourceLinked="1"/>
        <c:majorTickMark val="out"/>
        <c:minorTickMark val="none"/>
        <c:tickLblPos val="none"/>
        <c:crossAx val="137609984"/>
        <c:crosses val="autoZero"/>
        <c:crossBetween val="between"/>
        <c:majorUnit val="5.0000000000000114E-3"/>
        <c:minorUnit val="2.0400000000000292E-3"/>
      </c:valAx>
      <c:spPr>
        <a:noFill/>
        <a:ln w="25338">
          <a:noFill/>
        </a:ln>
      </c:spPr>
    </c:plotArea>
    <c:legend>
      <c:legendPos val="t"/>
      <c:layout>
        <c:manualLayout>
          <c:xMode val="edge"/>
          <c:yMode val="edge"/>
          <c:x val="3.3252931397417008E-2"/>
          <c:y val="8.3663588793428792E-2"/>
          <c:w val="0.95570678557301603"/>
          <c:h val="0.17255159597585068"/>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45650029912233"/>
          <c:y val="0.23236901435073756"/>
          <c:w val="0.81754349970087759"/>
          <c:h val="0.75931481759981156"/>
        </c:manualLayout>
      </c:layout>
      <c:barChart>
        <c:barDir val="bar"/>
        <c:grouping val="percentStacked"/>
        <c:varyColors val="0"/>
        <c:ser>
          <c:idx val="5"/>
          <c:order val="0"/>
          <c:tx>
            <c:strRef>
              <c:f>Sheet1!$B$1</c:f>
              <c:strCache>
                <c:ptCount val="1"/>
                <c:pt idx="0">
                  <c:v>Strong support</c:v>
                </c:pt>
              </c:strCache>
            </c:strRef>
          </c:tx>
          <c:spPr>
            <a:solidFill>
              <a:srgbClr val="00B050"/>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NWMO</c:v>
                </c:pt>
              </c:strCache>
            </c:strRef>
          </c:cat>
          <c:val>
            <c:numRef>
              <c:f>Sheet1!$B$2:$B$2</c:f>
              <c:numCache>
                <c:formatCode>0%</c:formatCode>
                <c:ptCount val="1"/>
                <c:pt idx="0">
                  <c:v>0.06</c:v>
                </c:pt>
              </c:numCache>
            </c:numRef>
          </c:val>
        </c:ser>
        <c:ser>
          <c:idx val="2"/>
          <c:order val="1"/>
          <c:tx>
            <c:strRef>
              <c:f>Sheet1!$C$1</c:f>
              <c:strCache>
                <c:ptCount val="1"/>
                <c:pt idx="0">
                  <c:v>Somewhat support</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Sheet1!$C$2:$C$2</c:f>
              <c:numCache>
                <c:formatCode>0%</c:formatCode>
                <c:ptCount val="1"/>
                <c:pt idx="0">
                  <c:v>0.14000000000000001</c:v>
                </c:pt>
              </c:numCache>
            </c:numRef>
          </c:val>
        </c:ser>
        <c:ser>
          <c:idx val="0"/>
          <c:order val="2"/>
          <c:tx>
            <c:strRef>
              <c:f>Sheet1!$D$1</c:f>
              <c:strCache>
                <c:ptCount val="1"/>
                <c:pt idx="0">
                  <c:v>Undecided</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Sheet1!$D$2:$D$2</c:f>
              <c:numCache>
                <c:formatCode>0%</c:formatCode>
                <c:ptCount val="1"/>
                <c:pt idx="0">
                  <c:v>0.09</c:v>
                </c:pt>
              </c:numCache>
            </c:numRef>
          </c:val>
        </c:ser>
        <c:ser>
          <c:idx val="1"/>
          <c:order val="3"/>
          <c:tx>
            <c:strRef>
              <c:f>Sheet1!$E$1</c:f>
              <c:strCache>
                <c:ptCount val="1"/>
                <c:pt idx="0">
                  <c:v>Somewhat oppose</c:v>
                </c:pt>
              </c:strCache>
            </c:strRef>
          </c:tx>
          <c:spPr>
            <a:solidFill>
              <a:srgbClr val="FF0000"/>
            </a:solidFill>
            <a:ln>
              <a:solidFill>
                <a:schemeClr val="bg1"/>
              </a:solid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Sheet1!$E$2:$E$2</c:f>
              <c:numCache>
                <c:formatCode>0%</c:formatCode>
                <c:ptCount val="1"/>
                <c:pt idx="0">
                  <c:v>0.09</c:v>
                </c:pt>
              </c:numCache>
            </c:numRef>
          </c:val>
        </c:ser>
        <c:ser>
          <c:idx val="3"/>
          <c:order val="4"/>
          <c:tx>
            <c:strRef>
              <c:f>Sheet1!$F$1</c:f>
              <c:strCache>
                <c:ptCount val="1"/>
                <c:pt idx="0">
                  <c:v>Strong oppose</c:v>
                </c:pt>
              </c:strCache>
            </c:strRef>
          </c:tx>
          <c:spPr>
            <a:solidFill>
              <a:srgbClr val="C00000"/>
            </a:solidFill>
            <a:ln>
              <a:no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Sheet1!$F$2:$F$2</c:f>
              <c:numCache>
                <c:formatCode>0%</c:formatCode>
                <c:ptCount val="1"/>
                <c:pt idx="0">
                  <c:v>0.62</c:v>
                </c:pt>
              </c:numCache>
            </c:numRef>
          </c:val>
        </c:ser>
        <c:dLbls>
          <c:showLegendKey val="0"/>
          <c:showVal val="1"/>
          <c:showCatName val="0"/>
          <c:showSerName val="0"/>
          <c:showPercent val="0"/>
          <c:showBubbleSize val="0"/>
        </c:dLbls>
        <c:gapWidth val="50"/>
        <c:overlap val="100"/>
        <c:axId val="161147904"/>
        <c:axId val="161428224"/>
      </c:barChart>
      <c:catAx>
        <c:axId val="161147904"/>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61428224"/>
        <c:crosses val="autoZero"/>
        <c:auto val="1"/>
        <c:lblAlgn val="ctr"/>
        <c:lblOffset val="100"/>
        <c:tickLblSkip val="1"/>
        <c:tickMarkSkip val="1"/>
        <c:noMultiLvlLbl val="0"/>
      </c:catAx>
      <c:valAx>
        <c:axId val="161428224"/>
        <c:scaling>
          <c:orientation val="minMax"/>
          <c:max val="1.02"/>
          <c:min val="0"/>
        </c:scaling>
        <c:delete val="1"/>
        <c:axPos val="t"/>
        <c:numFmt formatCode="0%" sourceLinked="1"/>
        <c:majorTickMark val="out"/>
        <c:minorTickMark val="none"/>
        <c:tickLblPos val="none"/>
        <c:crossAx val="161147904"/>
        <c:crosses val="autoZero"/>
        <c:crossBetween val="between"/>
        <c:majorUnit val="5.0000000000000114E-3"/>
        <c:minorUnit val="2.0400000000000292E-3"/>
      </c:valAx>
      <c:spPr>
        <a:noFill/>
        <a:ln w="25338">
          <a:noFill/>
        </a:ln>
      </c:spPr>
    </c:plotArea>
    <c:legend>
      <c:legendPos val="t"/>
      <c:layout>
        <c:manualLayout>
          <c:xMode val="edge"/>
          <c:yMode val="edge"/>
          <c:x val="2.7397973908096545E-2"/>
          <c:y val="0.1075769893551954"/>
          <c:w val="0.97260202609190327"/>
          <c:h val="0.18855719456990608"/>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Very familiar</c:v>
                </c:pt>
              </c:strCache>
            </c:strRef>
          </c:tx>
          <c:spPr>
            <a:solidFill>
              <a:srgbClr val="006A6F"/>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DGR</c:v>
                </c:pt>
              </c:strCache>
            </c:strRef>
          </c:cat>
          <c:val>
            <c:numRef>
              <c:f>Sheet1!$B$2:$B$2</c:f>
              <c:numCache>
                <c:formatCode>0%</c:formatCode>
                <c:ptCount val="1"/>
                <c:pt idx="0">
                  <c:v>0.33</c:v>
                </c:pt>
              </c:numCache>
            </c:numRef>
          </c:val>
        </c:ser>
        <c:ser>
          <c:idx val="2"/>
          <c:order val="1"/>
          <c:tx>
            <c:strRef>
              <c:f>Sheet1!$C$1</c:f>
              <c:strCache>
                <c:ptCount val="1"/>
                <c:pt idx="0">
                  <c:v>Somewhat familiar</c:v>
                </c:pt>
              </c:strCache>
            </c:strRef>
          </c:tx>
          <c:spPr>
            <a:solidFill>
              <a:srgbClr val="9FC8D9"/>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Sheet1!$C$2:$C$2</c:f>
              <c:numCache>
                <c:formatCode>0%</c:formatCode>
                <c:ptCount val="1"/>
                <c:pt idx="0">
                  <c:v>0.53</c:v>
                </c:pt>
              </c:numCache>
            </c:numRef>
          </c:val>
        </c:ser>
        <c:ser>
          <c:idx val="0"/>
          <c:order val="2"/>
          <c:tx>
            <c:strRef>
              <c:f>Sheet1!$D$1</c:f>
              <c:strCache>
                <c:ptCount val="1"/>
                <c:pt idx="0">
                  <c:v>Heard but not familiar</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Sheet1!$D$2:$D$2</c:f>
              <c:numCache>
                <c:formatCode>0%</c:formatCode>
                <c:ptCount val="1"/>
                <c:pt idx="0">
                  <c:v>0.13</c:v>
                </c:pt>
              </c:numCache>
            </c:numRef>
          </c:val>
        </c:ser>
        <c:ser>
          <c:idx val="1"/>
          <c:order val="3"/>
          <c:tx>
            <c:strRef>
              <c:f>Sheet1!$E$1</c:f>
              <c:strCache>
                <c:ptCount val="1"/>
                <c:pt idx="0">
                  <c:v>Never heard</c:v>
                </c:pt>
              </c:strCache>
            </c:strRef>
          </c:tx>
          <c:spPr>
            <a:solidFill>
              <a:schemeClr val="bg1">
                <a:lumMod val="50000"/>
              </a:schemeClr>
            </a:solidFill>
            <a:ln>
              <a:solidFill>
                <a:schemeClr val="bg1"/>
              </a:solid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Sheet1!$E$2:$E$2</c:f>
              <c:numCache>
                <c:formatCode>0%</c:formatCode>
                <c:ptCount val="1"/>
                <c:pt idx="0">
                  <c:v>0.01</c:v>
                </c:pt>
              </c:numCache>
            </c:numRef>
          </c:val>
        </c:ser>
        <c:dLbls>
          <c:showLegendKey val="0"/>
          <c:showVal val="1"/>
          <c:showCatName val="0"/>
          <c:showSerName val="0"/>
          <c:showPercent val="0"/>
          <c:showBubbleSize val="0"/>
        </c:dLbls>
        <c:gapWidth val="50"/>
        <c:overlap val="100"/>
        <c:axId val="127235200"/>
        <c:axId val="127236736"/>
      </c:barChart>
      <c:catAx>
        <c:axId val="127235200"/>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27236736"/>
        <c:crosses val="autoZero"/>
        <c:auto val="1"/>
        <c:lblAlgn val="ctr"/>
        <c:lblOffset val="100"/>
        <c:tickLblSkip val="1"/>
        <c:tickMarkSkip val="1"/>
        <c:noMultiLvlLbl val="0"/>
      </c:catAx>
      <c:valAx>
        <c:axId val="127236736"/>
        <c:scaling>
          <c:orientation val="minMax"/>
          <c:max val="1.02"/>
          <c:min val="0"/>
        </c:scaling>
        <c:delete val="1"/>
        <c:axPos val="t"/>
        <c:numFmt formatCode="0%" sourceLinked="1"/>
        <c:majorTickMark val="out"/>
        <c:minorTickMark val="none"/>
        <c:tickLblPos val="none"/>
        <c:crossAx val="127235200"/>
        <c:crosses val="autoZero"/>
        <c:crossBetween val="between"/>
        <c:majorUnit val="5.0000000000000114E-3"/>
        <c:minorUnit val="2.0400000000000292E-3"/>
      </c:valAx>
      <c:spPr>
        <a:noFill/>
        <a:ln w="25338">
          <a:noFill/>
        </a:ln>
      </c:spPr>
    </c:plotArea>
    <c:legend>
      <c:legendPos val="t"/>
      <c:layout>
        <c:manualLayout>
          <c:xMode val="edge"/>
          <c:yMode val="edge"/>
          <c:x val="3.0325452652756775E-2"/>
          <c:y val="8.0662163744973259E-2"/>
          <c:w val="0.95863426431767629"/>
          <c:h val="0.17555347751189609"/>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Strong support</c:v>
                </c:pt>
              </c:strCache>
            </c:strRef>
          </c:tx>
          <c:spPr>
            <a:solidFill>
              <a:srgbClr val="00B050"/>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DGR</c:v>
                </c:pt>
              </c:strCache>
            </c:strRef>
          </c:cat>
          <c:val>
            <c:numRef>
              <c:f>Sheet1!$B$2:$B$2</c:f>
              <c:numCache>
                <c:formatCode>0%</c:formatCode>
                <c:ptCount val="1"/>
                <c:pt idx="0">
                  <c:v>0.13</c:v>
                </c:pt>
              </c:numCache>
            </c:numRef>
          </c:val>
        </c:ser>
        <c:ser>
          <c:idx val="2"/>
          <c:order val="1"/>
          <c:tx>
            <c:strRef>
              <c:f>Sheet1!$C$1</c:f>
              <c:strCache>
                <c:ptCount val="1"/>
                <c:pt idx="0">
                  <c:v>Somewhat support</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Sheet1!$C$2:$C$2</c:f>
              <c:numCache>
                <c:formatCode>0%</c:formatCode>
                <c:ptCount val="1"/>
                <c:pt idx="0">
                  <c:v>0.17</c:v>
                </c:pt>
              </c:numCache>
            </c:numRef>
          </c:val>
        </c:ser>
        <c:ser>
          <c:idx val="0"/>
          <c:order val="2"/>
          <c:tx>
            <c:strRef>
              <c:f>Sheet1!$D$1</c:f>
              <c:strCache>
                <c:ptCount val="1"/>
                <c:pt idx="0">
                  <c:v>Undecided</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Sheet1!$D$2:$D$2</c:f>
              <c:numCache>
                <c:formatCode>0%</c:formatCode>
                <c:ptCount val="1"/>
                <c:pt idx="0">
                  <c:v>0.08</c:v>
                </c:pt>
              </c:numCache>
            </c:numRef>
          </c:val>
        </c:ser>
        <c:ser>
          <c:idx val="1"/>
          <c:order val="3"/>
          <c:tx>
            <c:strRef>
              <c:f>Sheet1!$E$1</c:f>
              <c:strCache>
                <c:ptCount val="1"/>
                <c:pt idx="0">
                  <c:v>Somewhat oppose</c:v>
                </c:pt>
              </c:strCache>
            </c:strRef>
          </c:tx>
          <c:spPr>
            <a:solidFill>
              <a:srgbClr val="FF0000"/>
            </a:solidFill>
            <a:ln>
              <a:solidFill>
                <a:schemeClr val="bg1"/>
              </a:solid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Sheet1!$E$2:$E$2</c:f>
              <c:numCache>
                <c:formatCode>0%</c:formatCode>
                <c:ptCount val="1"/>
                <c:pt idx="0">
                  <c:v>0.11</c:v>
                </c:pt>
              </c:numCache>
            </c:numRef>
          </c:val>
        </c:ser>
        <c:ser>
          <c:idx val="3"/>
          <c:order val="4"/>
          <c:tx>
            <c:strRef>
              <c:f>Sheet1!$F$1</c:f>
              <c:strCache>
                <c:ptCount val="1"/>
                <c:pt idx="0">
                  <c:v>Strong oppose</c:v>
                </c:pt>
              </c:strCache>
            </c:strRef>
          </c:tx>
          <c:spPr>
            <a:solidFill>
              <a:srgbClr val="C00000"/>
            </a:solidFill>
            <a:ln>
              <a:no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Sheet1!$F$2:$F$2</c:f>
              <c:numCache>
                <c:formatCode>0%</c:formatCode>
                <c:ptCount val="1"/>
                <c:pt idx="0">
                  <c:v>0.5</c:v>
                </c:pt>
              </c:numCache>
            </c:numRef>
          </c:val>
        </c:ser>
        <c:dLbls>
          <c:showLegendKey val="0"/>
          <c:showVal val="1"/>
          <c:showCatName val="0"/>
          <c:showSerName val="0"/>
          <c:showPercent val="0"/>
          <c:showBubbleSize val="0"/>
        </c:dLbls>
        <c:gapWidth val="50"/>
        <c:overlap val="100"/>
        <c:axId val="161529216"/>
        <c:axId val="161543296"/>
      </c:barChart>
      <c:catAx>
        <c:axId val="161529216"/>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61543296"/>
        <c:crosses val="autoZero"/>
        <c:auto val="1"/>
        <c:lblAlgn val="ctr"/>
        <c:lblOffset val="100"/>
        <c:tickLblSkip val="1"/>
        <c:tickMarkSkip val="1"/>
        <c:noMultiLvlLbl val="0"/>
      </c:catAx>
      <c:valAx>
        <c:axId val="161543296"/>
        <c:scaling>
          <c:orientation val="minMax"/>
          <c:max val="1.02"/>
          <c:min val="0"/>
        </c:scaling>
        <c:delete val="1"/>
        <c:axPos val="t"/>
        <c:numFmt formatCode="0%" sourceLinked="1"/>
        <c:majorTickMark val="out"/>
        <c:minorTickMark val="none"/>
        <c:tickLblPos val="none"/>
        <c:crossAx val="161529216"/>
        <c:crosses val="autoZero"/>
        <c:crossBetween val="between"/>
        <c:majorUnit val="5.0000000000000114E-3"/>
        <c:minorUnit val="2.0400000000000292E-3"/>
      </c:valAx>
      <c:spPr>
        <a:noFill/>
        <a:ln w="25338">
          <a:noFill/>
        </a:ln>
      </c:spPr>
    </c:plotArea>
    <c:legend>
      <c:legendPos val="t"/>
      <c:layout>
        <c:manualLayout>
          <c:xMode val="edge"/>
          <c:yMode val="edge"/>
          <c:x val="2.7397973908096545E-2"/>
          <c:y val="0.1075769893551954"/>
          <c:w val="0.97260202609190327"/>
          <c:h val="0.24855695538057745"/>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Strong support</c:v>
                </c:pt>
              </c:strCache>
            </c:strRef>
          </c:tx>
          <c:spPr>
            <a:solidFill>
              <a:srgbClr val="00B050"/>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NWMO</c:v>
                </c:pt>
              </c:strCache>
            </c:strRef>
          </c:cat>
          <c:val>
            <c:numRef>
              <c:f>Sheet1!$B$2:$B$2</c:f>
              <c:numCache>
                <c:formatCode>0%</c:formatCode>
                <c:ptCount val="1"/>
                <c:pt idx="0">
                  <c:v>0.08</c:v>
                </c:pt>
              </c:numCache>
            </c:numRef>
          </c:val>
        </c:ser>
        <c:ser>
          <c:idx val="2"/>
          <c:order val="1"/>
          <c:tx>
            <c:strRef>
              <c:f>Sheet1!$C$1</c:f>
              <c:strCache>
                <c:ptCount val="1"/>
                <c:pt idx="0">
                  <c:v>Somewhat support</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Sheet1!$C$2:$C$2</c:f>
              <c:numCache>
                <c:formatCode>0%</c:formatCode>
                <c:ptCount val="1"/>
                <c:pt idx="0">
                  <c:v>0.16</c:v>
                </c:pt>
              </c:numCache>
            </c:numRef>
          </c:val>
        </c:ser>
        <c:ser>
          <c:idx val="0"/>
          <c:order val="2"/>
          <c:tx>
            <c:strRef>
              <c:f>Sheet1!$D$1</c:f>
              <c:strCache>
                <c:ptCount val="1"/>
                <c:pt idx="0">
                  <c:v>Undecided</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Sheet1!$D$2:$D$2</c:f>
              <c:numCache>
                <c:formatCode>0%</c:formatCode>
                <c:ptCount val="1"/>
                <c:pt idx="0">
                  <c:v>0.09</c:v>
                </c:pt>
              </c:numCache>
            </c:numRef>
          </c:val>
        </c:ser>
        <c:ser>
          <c:idx val="1"/>
          <c:order val="3"/>
          <c:tx>
            <c:strRef>
              <c:f>Sheet1!$E$1</c:f>
              <c:strCache>
                <c:ptCount val="1"/>
                <c:pt idx="0">
                  <c:v>Somewhat oppose</c:v>
                </c:pt>
              </c:strCache>
            </c:strRef>
          </c:tx>
          <c:spPr>
            <a:solidFill>
              <a:srgbClr val="FF0000"/>
            </a:solidFill>
            <a:ln>
              <a:solidFill>
                <a:schemeClr val="bg1"/>
              </a:solid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Sheet1!$E$2:$E$2</c:f>
              <c:numCache>
                <c:formatCode>0%</c:formatCode>
                <c:ptCount val="1"/>
                <c:pt idx="0">
                  <c:v>0.09</c:v>
                </c:pt>
              </c:numCache>
            </c:numRef>
          </c:val>
        </c:ser>
        <c:ser>
          <c:idx val="3"/>
          <c:order val="4"/>
          <c:tx>
            <c:strRef>
              <c:f>Sheet1!$F$1</c:f>
              <c:strCache>
                <c:ptCount val="1"/>
                <c:pt idx="0">
                  <c:v>Strong oppose</c:v>
                </c:pt>
              </c:strCache>
            </c:strRef>
          </c:tx>
          <c:spPr>
            <a:solidFill>
              <a:srgbClr val="C00000"/>
            </a:solidFill>
            <a:ln>
              <a:no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Sheet1!$A$2:$A$2</c:f>
              <c:strCache>
                <c:ptCount val="1"/>
                <c:pt idx="0">
                  <c:v>NWMO</c:v>
                </c:pt>
              </c:strCache>
            </c:strRef>
          </c:cat>
          <c:val>
            <c:numRef>
              <c:f>Sheet1!$F$2:$F$2</c:f>
              <c:numCache>
                <c:formatCode>0%</c:formatCode>
                <c:ptCount val="1"/>
                <c:pt idx="0">
                  <c:v>0.59</c:v>
                </c:pt>
              </c:numCache>
            </c:numRef>
          </c:val>
        </c:ser>
        <c:dLbls>
          <c:showLegendKey val="0"/>
          <c:showVal val="1"/>
          <c:showCatName val="0"/>
          <c:showSerName val="0"/>
          <c:showPercent val="0"/>
          <c:showBubbleSize val="0"/>
        </c:dLbls>
        <c:gapWidth val="50"/>
        <c:overlap val="100"/>
        <c:axId val="161278976"/>
        <c:axId val="160895744"/>
      </c:barChart>
      <c:catAx>
        <c:axId val="161278976"/>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60895744"/>
        <c:crosses val="autoZero"/>
        <c:auto val="1"/>
        <c:lblAlgn val="ctr"/>
        <c:lblOffset val="100"/>
        <c:tickLblSkip val="1"/>
        <c:tickMarkSkip val="1"/>
        <c:noMultiLvlLbl val="0"/>
      </c:catAx>
      <c:valAx>
        <c:axId val="160895744"/>
        <c:scaling>
          <c:orientation val="minMax"/>
          <c:max val="1.02"/>
          <c:min val="0"/>
        </c:scaling>
        <c:delete val="1"/>
        <c:axPos val="t"/>
        <c:numFmt formatCode="0%" sourceLinked="1"/>
        <c:majorTickMark val="out"/>
        <c:minorTickMark val="none"/>
        <c:tickLblPos val="none"/>
        <c:crossAx val="161278976"/>
        <c:crosses val="autoZero"/>
        <c:crossBetween val="between"/>
        <c:majorUnit val="5.0000000000000114E-3"/>
        <c:minorUnit val="2.0400000000000292E-3"/>
      </c:valAx>
      <c:spPr>
        <a:noFill/>
        <a:ln w="25338">
          <a:noFill/>
        </a:ln>
      </c:spPr>
    </c:plotArea>
    <c:legend>
      <c:legendPos val="t"/>
      <c:layout>
        <c:manualLayout>
          <c:xMode val="edge"/>
          <c:yMode val="edge"/>
          <c:x val="0.20011921984305028"/>
          <c:y val="5.4788538545128336E-2"/>
          <c:w val="0.73547624777442466"/>
          <c:h val="0.24134571327754284"/>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65784997213644"/>
          <c:y val="0.23236901435073756"/>
          <c:w val="0.84334215002786361"/>
          <c:h val="0.75931481759981156"/>
        </c:manualLayout>
      </c:layout>
      <c:barChart>
        <c:barDir val="bar"/>
        <c:grouping val="percentStacked"/>
        <c:varyColors val="0"/>
        <c:ser>
          <c:idx val="5"/>
          <c:order val="0"/>
          <c:tx>
            <c:strRef>
              <c:f>Sheet1!$B$1</c:f>
              <c:strCache>
                <c:ptCount val="1"/>
                <c:pt idx="0">
                  <c:v>Strong support</c:v>
                </c:pt>
              </c:strCache>
            </c:strRef>
          </c:tx>
          <c:spPr>
            <a:solidFill>
              <a:srgbClr val="00B050"/>
            </a:solidFill>
            <a:ln w="3175">
              <a:solidFill>
                <a:schemeClr val="bg1"/>
              </a:solidFill>
            </a:ln>
          </c:spPr>
          <c:invertIfNegative val="0"/>
          <c:dLbls>
            <c:txPr>
              <a:bodyPr/>
              <a:lstStyle/>
              <a:p>
                <a:pPr>
                  <a:defRPr>
                    <a:solidFill>
                      <a:schemeClr val="bg1"/>
                    </a:solidFill>
                    <a:latin typeface="+mn-lt"/>
                  </a:defRPr>
                </a:pPr>
                <a:endParaRPr lang="en-US"/>
              </a:p>
            </c:txPr>
            <c:dLblPos val="ctr"/>
            <c:showLegendKey val="0"/>
            <c:showVal val="1"/>
            <c:showCatName val="0"/>
            <c:showSerName val="0"/>
            <c:showPercent val="0"/>
            <c:showBubbleSize val="0"/>
            <c:showLeaderLines val="0"/>
          </c:dLbls>
          <c:cat>
            <c:strRef>
              <c:f>Sheet1!$A$2:$A$2</c:f>
              <c:strCache>
                <c:ptCount val="1"/>
                <c:pt idx="0">
                  <c:v>DGR</c:v>
                </c:pt>
              </c:strCache>
            </c:strRef>
          </c:cat>
          <c:val>
            <c:numRef>
              <c:f>Sheet1!$B$2:$B$2</c:f>
              <c:numCache>
                <c:formatCode>0%</c:formatCode>
                <c:ptCount val="1"/>
                <c:pt idx="0">
                  <c:v>0.15</c:v>
                </c:pt>
              </c:numCache>
            </c:numRef>
          </c:val>
        </c:ser>
        <c:ser>
          <c:idx val="2"/>
          <c:order val="1"/>
          <c:tx>
            <c:strRef>
              <c:f>Sheet1!$C$1</c:f>
              <c:strCache>
                <c:ptCount val="1"/>
                <c:pt idx="0">
                  <c:v>Somewhat support</c:v>
                </c:pt>
              </c:strCache>
            </c:strRef>
          </c:tx>
          <c:spPr>
            <a:solidFill>
              <a:srgbClr val="92D050"/>
            </a:solidFill>
            <a:ln w="3175">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Sheet1!$C$2:$C$2</c:f>
              <c:numCache>
                <c:formatCode>0%</c:formatCode>
                <c:ptCount val="1"/>
                <c:pt idx="0">
                  <c:v>0.25</c:v>
                </c:pt>
              </c:numCache>
            </c:numRef>
          </c:val>
        </c:ser>
        <c:ser>
          <c:idx val="0"/>
          <c:order val="2"/>
          <c:tx>
            <c:strRef>
              <c:f>Sheet1!$D$1</c:f>
              <c:strCache>
                <c:ptCount val="1"/>
                <c:pt idx="0">
                  <c:v>Undecided</c:v>
                </c:pt>
              </c:strCache>
            </c:strRef>
          </c:tx>
          <c:spPr>
            <a:solidFill>
              <a:schemeClr val="bg1">
                <a:lumMod val="65000"/>
              </a:schemeClr>
            </a:solidFill>
            <a:ln w="6350">
              <a:solidFill>
                <a:schemeClr val="bg1"/>
              </a:solidFill>
            </a:ln>
          </c:spPr>
          <c:invertIfNegative val="0"/>
          <c:dLbls>
            <c:spPr>
              <a:noFill/>
              <a:ln w="25338">
                <a:noFill/>
              </a:ln>
            </c:spPr>
            <c:txPr>
              <a:bodyPr/>
              <a:lstStyle/>
              <a:p>
                <a:pPr>
                  <a:defRPr sz="1200" b="1"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Sheet1!$D$2:$D$2</c:f>
              <c:numCache>
                <c:formatCode>0%</c:formatCode>
                <c:ptCount val="1"/>
                <c:pt idx="0">
                  <c:v>0.08</c:v>
                </c:pt>
              </c:numCache>
            </c:numRef>
          </c:val>
        </c:ser>
        <c:ser>
          <c:idx val="1"/>
          <c:order val="3"/>
          <c:tx>
            <c:strRef>
              <c:f>Sheet1!$E$1</c:f>
              <c:strCache>
                <c:ptCount val="1"/>
                <c:pt idx="0">
                  <c:v>Somewhat oppose</c:v>
                </c:pt>
              </c:strCache>
            </c:strRef>
          </c:tx>
          <c:spPr>
            <a:solidFill>
              <a:srgbClr val="FF0000"/>
            </a:solidFill>
            <a:ln>
              <a:solidFill>
                <a:schemeClr val="bg1"/>
              </a:solidFill>
            </a:ln>
          </c:spPr>
          <c:invertIfNegative val="0"/>
          <c:dLbls>
            <c:txPr>
              <a:bodyPr/>
              <a:lstStyle/>
              <a:p>
                <a:pPr>
                  <a:defRPr>
                    <a:solidFill>
                      <a:schemeClr val="bg1"/>
                    </a:solidFill>
                    <a:latin typeface="+mj-lt"/>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Sheet1!$E$2:$E$2</c:f>
              <c:numCache>
                <c:formatCode>0%</c:formatCode>
                <c:ptCount val="1"/>
                <c:pt idx="0">
                  <c:v>0.11</c:v>
                </c:pt>
              </c:numCache>
            </c:numRef>
          </c:val>
        </c:ser>
        <c:ser>
          <c:idx val="3"/>
          <c:order val="4"/>
          <c:tx>
            <c:strRef>
              <c:f>Sheet1!$F$1</c:f>
              <c:strCache>
                <c:ptCount val="1"/>
                <c:pt idx="0">
                  <c:v>Strong oppose</c:v>
                </c:pt>
              </c:strCache>
            </c:strRef>
          </c:tx>
          <c:spPr>
            <a:solidFill>
              <a:srgbClr val="C00000"/>
            </a:solidFill>
            <a:ln>
              <a:noFill/>
            </a:ln>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Sheet1!$A$2:$A$2</c:f>
              <c:strCache>
                <c:ptCount val="1"/>
                <c:pt idx="0">
                  <c:v>DGR</c:v>
                </c:pt>
              </c:strCache>
            </c:strRef>
          </c:cat>
          <c:val>
            <c:numRef>
              <c:f>Sheet1!$F$2:$F$2</c:f>
              <c:numCache>
                <c:formatCode>0%</c:formatCode>
                <c:ptCount val="1"/>
                <c:pt idx="0">
                  <c:v>0.41</c:v>
                </c:pt>
              </c:numCache>
            </c:numRef>
          </c:val>
        </c:ser>
        <c:dLbls>
          <c:showLegendKey val="0"/>
          <c:showVal val="1"/>
          <c:showCatName val="0"/>
          <c:showSerName val="0"/>
          <c:showPercent val="0"/>
          <c:showBubbleSize val="0"/>
        </c:dLbls>
        <c:gapWidth val="50"/>
        <c:overlap val="100"/>
        <c:axId val="160970240"/>
        <c:axId val="160971776"/>
      </c:barChart>
      <c:catAx>
        <c:axId val="160970240"/>
        <c:scaling>
          <c:orientation val="maxMin"/>
        </c:scaling>
        <c:delete val="0"/>
        <c:axPos val="l"/>
        <c:numFmt formatCode="0%" sourceLinked="1"/>
        <c:majorTickMark val="out"/>
        <c:minorTickMark val="none"/>
        <c:tickLblPos val="nextTo"/>
        <c:spPr>
          <a:ln w="9502">
            <a:noFill/>
          </a:ln>
        </c:spPr>
        <c:txPr>
          <a:bodyPr rot="0" vert="horz"/>
          <a:lstStyle/>
          <a:p>
            <a:pPr>
              <a:defRPr sz="1200" b="1" i="0" u="none" strike="noStrike" baseline="0">
                <a:solidFill>
                  <a:srgbClr val="1F497D"/>
                </a:solidFill>
                <a:latin typeface="+mn-lt"/>
                <a:ea typeface="Arial"/>
                <a:cs typeface="Arial"/>
              </a:defRPr>
            </a:pPr>
            <a:endParaRPr lang="en-US"/>
          </a:p>
        </c:txPr>
        <c:crossAx val="160971776"/>
        <c:crosses val="autoZero"/>
        <c:auto val="1"/>
        <c:lblAlgn val="ctr"/>
        <c:lblOffset val="100"/>
        <c:tickLblSkip val="1"/>
        <c:tickMarkSkip val="1"/>
        <c:noMultiLvlLbl val="0"/>
      </c:catAx>
      <c:valAx>
        <c:axId val="160971776"/>
        <c:scaling>
          <c:orientation val="minMax"/>
          <c:max val="1.02"/>
          <c:min val="0"/>
        </c:scaling>
        <c:delete val="1"/>
        <c:axPos val="t"/>
        <c:numFmt formatCode="0%" sourceLinked="1"/>
        <c:majorTickMark val="out"/>
        <c:minorTickMark val="none"/>
        <c:tickLblPos val="none"/>
        <c:crossAx val="160970240"/>
        <c:crosses val="autoZero"/>
        <c:crossBetween val="between"/>
        <c:majorUnit val="5.0000000000000114E-3"/>
        <c:minorUnit val="2.0400000000000292E-3"/>
      </c:valAx>
      <c:spPr>
        <a:noFill/>
        <a:ln w="25338">
          <a:noFill/>
        </a:ln>
      </c:spPr>
    </c:plotArea>
    <c:legend>
      <c:legendPos val="t"/>
      <c:layout>
        <c:manualLayout>
          <c:xMode val="edge"/>
          <c:yMode val="edge"/>
          <c:x val="0.20011921984305028"/>
          <c:y val="5.4788538545128336E-2"/>
          <c:w val="0.73547624777442466"/>
          <c:h val="0.24134571327754284"/>
        </c:manualLayout>
      </c:layout>
      <c:overlay val="0"/>
      <c:txPr>
        <a:bodyPr/>
        <a:lstStyle/>
        <a:p>
          <a:pPr>
            <a:defRPr sz="1100">
              <a:solidFill>
                <a:srgbClr val="1F497D"/>
              </a:solidFill>
              <a:latin typeface="+mn-lt"/>
            </a:defRPr>
          </a:pPr>
          <a:endParaRPr lang="en-US"/>
        </a:p>
      </c:txPr>
    </c:legend>
    <c:plotVisOnly val="1"/>
    <c:dispBlanksAs val="gap"/>
    <c:showDLblsOverMax val="0"/>
  </c:chart>
  <c:spPr>
    <a:noFill/>
    <a:ln>
      <a:noFill/>
    </a:ln>
  </c:spPr>
  <c:txPr>
    <a:bodyPr/>
    <a:lstStyle/>
    <a:p>
      <a:pPr>
        <a:defRPr sz="1197" b="1" i="0" u="none" strike="noStrike" baseline="0">
          <a:solidFill>
            <a:srgbClr val="333399"/>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4540" tIns="47269" rIns="94540" bIns="4726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8630"/>
          </a:xfrm>
          <a:prstGeom prst="rect">
            <a:avLst/>
          </a:prstGeom>
        </p:spPr>
        <p:txBody>
          <a:bodyPr vert="horz" lIns="94540" tIns="47269" rIns="94540" bIns="47269" rtlCol="0"/>
          <a:lstStyle>
            <a:lvl1pPr algn="r">
              <a:defRPr sz="1200"/>
            </a:lvl1pPr>
          </a:lstStyle>
          <a:p>
            <a:fld id="{8903C3BE-E3F2-4023-8542-055081F29084}" type="datetimeFigureOut">
              <a:rPr lang="en-US" smtClean="0"/>
              <a:pPr/>
              <a:t>5/20/2014</a:t>
            </a:fld>
            <a:endParaRPr lang="en-US" dirty="0"/>
          </a:p>
        </p:txBody>
      </p:sp>
      <p:sp>
        <p:nvSpPr>
          <p:cNvPr id="4" name="Footer Placeholder 3"/>
          <p:cNvSpPr>
            <a:spLocks noGrp="1"/>
          </p:cNvSpPr>
          <p:nvPr>
            <p:ph type="ftr" sz="quarter" idx="2"/>
          </p:nvPr>
        </p:nvSpPr>
        <p:spPr>
          <a:xfrm>
            <a:off x="0" y="8902343"/>
            <a:ext cx="3037840" cy="468630"/>
          </a:xfrm>
          <a:prstGeom prst="rect">
            <a:avLst/>
          </a:prstGeom>
        </p:spPr>
        <p:txBody>
          <a:bodyPr vert="horz" lIns="94540" tIns="47269" rIns="94540" bIns="472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902343"/>
            <a:ext cx="3037840" cy="468630"/>
          </a:xfrm>
          <a:prstGeom prst="rect">
            <a:avLst/>
          </a:prstGeom>
        </p:spPr>
        <p:txBody>
          <a:bodyPr vert="horz" lIns="94540" tIns="47269" rIns="94540" bIns="47269" rtlCol="0" anchor="b"/>
          <a:lstStyle>
            <a:lvl1pPr algn="r">
              <a:defRPr sz="1200"/>
            </a:lvl1pPr>
          </a:lstStyle>
          <a:p>
            <a:fld id="{3AD5111C-0B49-4715-99B6-F17FF06C9F8E}" type="slidenum">
              <a:rPr lang="en-US" smtClean="0"/>
              <a:pPr/>
              <a:t>‹#›</a:t>
            </a:fld>
            <a:endParaRPr lang="en-US" dirty="0"/>
          </a:p>
        </p:txBody>
      </p:sp>
    </p:spTree>
    <p:extLst>
      <p:ext uri="{BB962C8B-B14F-4D97-AF65-F5344CB8AC3E}">
        <p14:creationId xmlns:p14="http://schemas.microsoft.com/office/powerpoint/2010/main" val="3927341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8630"/>
          </a:xfrm>
          <a:prstGeom prst="rect">
            <a:avLst/>
          </a:prstGeom>
        </p:spPr>
        <p:txBody>
          <a:bodyPr vert="horz" lIns="94540" tIns="47269" rIns="94540" bIns="47269" rtlCol="0"/>
          <a:lstStyle>
            <a:lvl1pPr algn="l">
              <a:defRPr sz="1200"/>
            </a:lvl1pPr>
          </a:lstStyle>
          <a:p>
            <a:endParaRPr lang="en-US" dirty="0"/>
          </a:p>
        </p:txBody>
      </p:sp>
      <p:sp>
        <p:nvSpPr>
          <p:cNvPr id="3" name="Datumsplatzhalter 2"/>
          <p:cNvSpPr>
            <a:spLocks noGrp="1"/>
          </p:cNvSpPr>
          <p:nvPr>
            <p:ph type="dt" idx="1"/>
          </p:nvPr>
        </p:nvSpPr>
        <p:spPr>
          <a:xfrm>
            <a:off x="3970939" y="0"/>
            <a:ext cx="3037840" cy="468630"/>
          </a:xfrm>
          <a:prstGeom prst="rect">
            <a:avLst/>
          </a:prstGeom>
        </p:spPr>
        <p:txBody>
          <a:bodyPr vert="horz" lIns="94540" tIns="47269" rIns="94540" bIns="47269" rtlCol="0"/>
          <a:lstStyle>
            <a:lvl1pPr algn="r">
              <a:defRPr sz="1200"/>
            </a:lvl1pPr>
          </a:lstStyle>
          <a:p>
            <a:fld id="{F4BDEAD5-F711-413A-836C-4C3BEAF86453}" type="datetimeFigureOut">
              <a:rPr lang="en-US" smtClean="0"/>
              <a:pPr/>
              <a:t>5/20/2014</a:t>
            </a:fld>
            <a:endParaRPr lang="en-US" dirty="0"/>
          </a:p>
        </p:txBody>
      </p:sp>
      <p:sp>
        <p:nvSpPr>
          <p:cNvPr id="4" name="Folienbildplatzhalt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4540" tIns="47269" rIns="94540" bIns="47269" rtlCol="0" anchor="ctr"/>
          <a:lstStyle/>
          <a:p>
            <a:endParaRPr lang="en-US" dirty="0"/>
          </a:p>
        </p:txBody>
      </p:sp>
      <p:sp>
        <p:nvSpPr>
          <p:cNvPr id="5" name="Notizenplatzhalter 4"/>
          <p:cNvSpPr>
            <a:spLocks noGrp="1"/>
          </p:cNvSpPr>
          <p:nvPr>
            <p:ph type="body" sz="quarter" idx="3"/>
          </p:nvPr>
        </p:nvSpPr>
        <p:spPr>
          <a:xfrm>
            <a:off x="701040" y="4451987"/>
            <a:ext cx="5608320" cy="4217670"/>
          </a:xfrm>
          <a:prstGeom prst="rect">
            <a:avLst/>
          </a:prstGeom>
        </p:spPr>
        <p:txBody>
          <a:bodyPr vert="horz" lIns="94540" tIns="47269" rIns="94540" bIns="47269"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902343"/>
            <a:ext cx="3037840" cy="468630"/>
          </a:xfrm>
          <a:prstGeom prst="rect">
            <a:avLst/>
          </a:prstGeom>
        </p:spPr>
        <p:txBody>
          <a:bodyPr vert="horz" lIns="94540" tIns="47269" rIns="94540" bIns="47269" rtlCol="0" anchor="b"/>
          <a:lstStyle>
            <a:lvl1pPr algn="l">
              <a:defRPr sz="1200"/>
            </a:lvl1pPr>
          </a:lstStyle>
          <a:p>
            <a:endParaRPr lang="en-US" dirty="0"/>
          </a:p>
        </p:txBody>
      </p:sp>
      <p:sp>
        <p:nvSpPr>
          <p:cNvPr id="7" name="Foliennummernplatzhalter 6"/>
          <p:cNvSpPr>
            <a:spLocks noGrp="1"/>
          </p:cNvSpPr>
          <p:nvPr>
            <p:ph type="sldNum" sz="quarter" idx="5"/>
          </p:nvPr>
        </p:nvSpPr>
        <p:spPr>
          <a:xfrm>
            <a:off x="3970939" y="8902343"/>
            <a:ext cx="3037840" cy="468630"/>
          </a:xfrm>
          <a:prstGeom prst="rect">
            <a:avLst/>
          </a:prstGeom>
        </p:spPr>
        <p:txBody>
          <a:bodyPr vert="horz" lIns="94540" tIns="47269" rIns="94540" bIns="47269" rtlCol="0" anchor="b"/>
          <a:lstStyle>
            <a:lvl1pPr algn="r">
              <a:defRPr sz="1200"/>
            </a:lvl1pPr>
          </a:lstStyle>
          <a:p>
            <a:fld id="{10F7E6FF-F7CA-467F-B4E3-E206D9268C02}" type="slidenum">
              <a:rPr lang="en-US" smtClean="0"/>
              <a:pPr/>
              <a:t>‹#›</a:t>
            </a:fld>
            <a:endParaRPr lang="en-US" dirty="0"/>
          </a:p>
        </p:txBody>
      </p:sp>
    </p:spTree>
    <p:extLst>
      <p:ext uri="{BB962C8B-B14F-4D97-AF65-F5344CB8AC3E}">
        <p14:creationId xmlns:p14="http://schemas.microsoft.com/office/powerpoint/2010/main" val="352707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30"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2"/>
          <p:cNvGrpSpPr>
            <a:grpSpLocks noChangeAspect="1"/>
          </p:cNvGrpSpPr>
          <p:nvPr userDrawn="1"/>
        </p:nvGrpSpPr>
        <p:grpSpPr bwMode="auto">
          <a:xfrm>
            <a:off x="381600" y="384221"/>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4" name="Picture 27" descr="Reid_logo_rgbResized"/>
          <p:cNvPicPr>
            <a:picLocks noChangeAspect="1" noChangeArrowheads="1"/>
          </p:cNvPicPr>
          <p:nvPr userDrawn="1"/>
        </p:nvPicPr>
        <p:blipFill>
          <a:blip r:embed="rId2" cstate="print"/>
          <a:srcRect/>
          <a:stretch>
            <a:fillRect/>
          </a:stretch>
        </p:blipFill>
        <p:spPr bwMode="auto">
          <a:xfrm>
            <a:off x="6705600" y="419100"/>
            <a:ext cx="1971675" cy="361950"/>
          </a:xfrm>
          <a:prstGeom prst="rect">
            <a:avLst/>
          </a:prstGeom>
          <a:noFill/>
          <a:ln w="9525">
            <a:noFill/>
            <a:miter lim="800000"/>
            <a:headEnd/>
            <a:tailEnd/>
          </a:ln>
        </p:spPr>
      </p:pic>
      <p:sp>
        <p:nvSpPr>
          <p:cNvPr id="59"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60"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
        <p:nvSpPr>
          <p:cNvPr id="55" name="Rectangle 54"/>
          <p:cNvSpPr/>
          <p:nvPr userDrawn="1"/>
        </p:nvSpPr>
        <p:spPr>
          <a:xfrm>
            <a:off x="0" y="3473475"/>
            <a:ext cx="9144000" cy="254977"/>
          </a:xfrm>
          <a:prstGeom prst="rect">
            <a:avLst/>
          </a:prstGeom>
          <a:solidFill>
            <a:srgbClr val="A8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12"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029376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17862771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58595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58595B"/>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2853858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30"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60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9"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6036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12"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238962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008E9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008E9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20061556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9"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26"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30"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107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9"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5171900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12"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305587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FBB04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FBB040"/>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24368545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30"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99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7"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671644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12"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417157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12"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3"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79278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ED673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ED6737"/>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1439446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30"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632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9"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2974894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12"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322144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8CCD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8CCDD"/>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hapter">
    <p:bg>
      <p:bgPr>
        <a:solidFill>
          <a:srgbClr val="281051"/>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879798"/>
            <a:ext cx="4416425" cy="1107996"/>
          </a:xfrm>
          <a:prstGeom prst="rect">
            <a:avLst/>
          </a:prstGeom>
        </p:spPr>
        <p:txBody>
          <a:bodyPr wrap="square" lIns="0" tIns="0" rIns="0" bIns="0" anchor="ctr" anchorCtr="0">
            <a:spAutoFit/>
          </a:bodyPr>
          <a:lstStyle>
            <a:lvl1pPr>
              <a:lnSpc>
                <a:spcPct val="100000"/>
              </a:lnSpc>
              <a:defRPr sz="3600" b="1">
                <a:solidFill>
                  <a:srgbClr val="002060"/>
                </a:solidFill>
              </a:defRPr>
            </a:lvl1pPr>
          </a:lstStyle>
          <a:p>
            <a:r>
              <a:rPr lang="en-US" noProof="0" smtClean="0"/>
              <a:t>Click to edit Master title style</a:t>
            </a:r>
            <a:endParaRPr lang="en-US" noProof="0" dirty="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a:defRPr/>
            </a:pPr>
            <a:fld id="{2AA9F15F-784C-4666-9DBA-E4DBF485556A}" type="slidenum">
              <a:rPr lang="en-US" smtClean="0"/>
              <a:pPr>
                <a:defRPr/>
              </a:pPr>
              <a:t>‹#›</a:t>
            </a:fld>
            <a:endParaRPr lang="en-US"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0" name="Picture 29" descr="IR white.PNG"/>
          <p:cNvPicPr>
            <a:picLocks noChangeAspect="1"/>
          </p:cNvPicPr>
          <p:nvPr/>
        </p:nvPicPr>
        <p:blipFill>
          <a:blip r:embed="rId2" cstate="screen"/>
          <a:stretch>
            <a:fillRect/>
          </a:stretch>
        </p:blipFill>
        <p:spPr>
          <a:xfrm>
            <a:off x="7654139" y="6550217"/>
            <a:ext cx="870458" cy="210312"/>
          </a:xfrm>
          <a:prstGeom prst="rect">
            <a:avLst/>
          </a:prstGeom>
        </p:spPr>
      </p:pic>
    </p:spTree>
    <p:extLst>
      <p:ext uri="{BB962C8B-B14F-4D97-AF65-F5344CB8AC3E}">
        <p14:creationId xmlns:p14="http://schemas.microsoft.com/office/powerpoint/2010/main" val="2101839912"/>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30"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91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5"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9"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565400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12"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9005406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1C46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1C46B"/>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9154248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30"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199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rgbClr val="28105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9"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7482077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Chapter">
    <p:bg>
      <p:bgPr>
        <a:solidFill>
          <a:srgbClr val="28105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12"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0183991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28105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rgbClr val="28105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28105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91071"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28105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28105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BCBE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BCBEC0"/>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p:bg>
      <p:bgPr>
        <a:solidFill>
          <a:srgbClr val="281051"/>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332444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632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spTree>
    <p:extLst>
      <p:ext uri="{BB962C8B-B14F-4D97-AF65-F5344CB8AC3E}">
        <p14:creationId xmlns:p14="http://schemas.microsoft.com/office/powerpoint/2010/main" val="329748944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spTree>
    <p:extLst>
      <p:ext uri="{BB962C8B-B14F-4D97-AF65-F5344CB8AC3E}">
        <p14:creationId xmlns:p14="http://schemas.microsoft.com/office/powerpoint/2010/main" val="13322144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8CCDD"/>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8CCDD"/>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grpSp>
        <p:nvGrpSpPr>
          <p:cNvPr id="3" name="Group 2"/>
          <p:cNvGrpSpPr>
            <a:grpSpLocks noChangeAspect="1"/>
          </p:cNvGrpSpPr>
          <p:nvPr userDrawn="1"/>
        </p:nvGrpSpPr>
        <p:grpSpPr bwMode="auto">
          <a:xfrm>
            <a:off x="381600" y="384221"/>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pic>
        <p:nvPicPr>
          <p:cNvPr id="54" name="Picture 27" descr="Reid_logo_rgbResized"/>
          <p:cNvPicPr>
            <a:picLocks noChangeAspect="1" noChangeArrowheads="1"/>
          </p:cNvPicPr>
          <p:nvPr userDrawn="1"/>
        </p:nvPicPr>
        <p:blipFill>
          <a:blip r:embed="rId2" cstate="print"/>
          <a:srcRect/>
          <a:stretch>
            <a:fillRect/>
          </a:stretch>
        </p:blipFill>
        <p:spPr bwMode="auto">
          <a:xfrm>
            <a:off x="6705600" y="419100"/>
            <a:ext cx="1971675" cy="361950"/>
          </a:xfrm>
          <a:prstGeom prst="rect">
            <a:avLst/>
          </a:prstGeom>
          <a:noFill/>
          <a:ln w="9525">
            <a:noFill/>
            <a:miter lim="800000"/>
            <a:headEnd/>
            <a:tailEnd/>
          </a:ln>
        </p:spPr>
      </p:pic>
      <p:sp>
        <p:nvSpPr>
          <p:cNvPr id="67" name="Rectangle 66"/>
          <p:cNvSpPr/>
          <p:nvPr userDrawn="1"/>
        </p:nvSpPr>
        <p:spPr>
          <a:xfrm>
            <a:off x="0" y="3748444"/>
            <a:ext cx="9144000" cy="254977"/>
          </a:xfrm>
          <a:prstGeom prst="rect">
            <a:avLst/>
          </a:prstGeom>
          <a:solidFill>
            <a:srgbClr val="A8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57" name="Picture 56" descr="iStock_000017587789XSmall.jpg"/>
          <p:cNvPicPr>
            <a:picLocks noChangeAspect="1"/>
          </p:cNvPicPr>
          <p:nvPr userDrawn="1"/>
        </p:nvPicPr>
        <p:blipFill>
          <a:blip r:embed="rId3" cstate="print"/>
          <a:stretch>
            <a:fillRect/>
          </a:stretch>
        </p:blipFill>
        <p:spPr>
          <a:xfrm>
            <a:off x="2369867" y="4043424"/>
            <a:ext cx="3033345" cy="2012714"/>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pic>
        <p:nvPicPr>
          <p:cNvPr id="56" name="Picture 2"/>
          <p:cNvPicPr>
            <a:picLocks noChangeAspect="1" noChangeArrowheads="1"/>
          </p:cNvPicPr>
          <p:nvPr userDrawn="1"/>
        </p:nvPicPr>
        <p:blipFill>
          <a:blip r:embed="rId4" cstate="print"/>
          <a:srcRect t="15629" b="14795"/>
          <a:stretch>
            <a:fillRect/>
          </a:stretch>
        </p:blipFill>
        <p:spPr bwMode="auto">
          <a:xfrm>
            <a:off x="0" y="4043424"/>
            <a:ext cx="2346538" cy="2019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 name="Picture 31" descr="x-ray"/>
          <p:cNvPicPr>
            <a:picLocks noChangeAspect="1" noChangeArrowheads="1"/>
          </p:cNvPicPr>
          <p:nvPr userDrawn="1"/>
        </p:nvPicPr>
        <p:blipFill>
          <a:blip r:embed="rId5" cstate="print"/>
          <a:srcRect/>
          <a:stretch>
            <a:fillRect/>
          </a:stretch>
        </p:blipFill>
        <p:spPr bwMode="auto">
          <a:xfrm>
            <a:off x="5422326" y="4043424"/>
            <a:ext cx="1997075" cy="2005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 name="Picture 17"/>
          <p:cNvPicPr>
            <a:picLocks noChangeArrowheads="1"/>
          </p:cNvPicPr>
          <p:nvPr userDrawn="1"/>
        </p:nvPicPr>
        <p:blipFill>
          <a:blip r:embed="rId6" cstate="print"/>
          <a:srcRect/>
          <a:stretch>
            <a:fillRect/>
          </a:stretch>
        </p:blipFill>
        <p:spPr bwMode="auto">
          <a:xfrm>
            <a:off x="7440707" y="4043424"/>
            <a:ext cx="1703294" cy="1995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60"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4" name="Group 20"/>
          <p:cNvGrpSpPr>
            <a:grpSpLocks/>
          </p:cNvGrpSpPr>
          <p:nvPr userDrawn="1"/>
        </p:nvGrpSpPr>
        <p:grpSpPr bwMode="auto">
          <a:xfrm>
            <a:off x="5726113" y="3282671"/>
            <a:ext cx="3417887" cy="450850"/>
            <a:chOff x="3607" y="3795"/>
            <a:chExt cx="2153" cy="284"/>
          </a:xfrm>
        </p:grpSpPr>
        <p:pic>
          <p:nvPicPr>
            <p:cNvPr id="62" name="Picture 21" descr="top_right_wav_666699_e v2"/>
            <p:cNvPicPr>
              <a:picLocks noChangeAspect="1" noChangeArrowheads="1"/>
            </p:cNvPicPr>
            <p:nvPr/>
          </p:nvPicPr>
          <p:blipFill>
            <a:blip r:embed="rId7" cstate="print"/>
            <a:srcRect/>
            <a:stretch>
              <a:fillRect/>
            </a:stretch>
          </p:blipFill>
          <p:spPr bwMode="auto">
            <a:xfrm>
              <a:off x="4238" y="3800"/>
              <a:ext cx="1522" cy="278"/>
            </a:xfrm>
            <a:prstGeom prst="rect">
              <a:avLst/>
            </a:prstGeom>
            <a:noFill/>
            <a:ln w="9525">
              <a:noFill/>
              <a:miter lim="800000"/>
              <a:headEnd/>
              <a:tailEnd/>
            </a:ln>
          </p:spPr>
        </p:pic>
        <p:pic>
          <p:nvPicPr>
            <p:cNvPr id="63" name="Picture 22" descr="top_left_wav_666699"/>
            <p:cNvPicPr>
              <a:picLocks noChangeAspect="1" noChangeArrowheads="1"/>
            </p:cNvPicPr>
            <p:nvPr/>
          </p:nvPicPr>
          <p:blipFill>
            <a:blip r:embed="rId8" cstate="print"/>
            <a:srcRect/>
            <a:stretch>
              <a:fillRect/>
            </a:stretch>
          </p:blipFill>
          <p:spPr bwMode="auto">
            <a:xfrm>
              <a:off x="3607" y="3795"/>
              <a:ext cx="630" cy="284"/>
            </a:xfrm>
            <a:prstGeom prst="rect">
              <a:avLst/>
            </a:prstGeom>
            <a:noFill/>
            <a:ln w="9525">
              <a:noFill/>
              <a:miter lim="800000"/>
              <a:headEnd/>
              <a:tailEnd/>
            </a:ln>
          </p:spPr>
        </p:pic>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415A9C"/>
                </a:solidFill>
              </a:rPr>
              <a:pPr/>
              <a:t>‹#›</a:t>
            </a:fld>
            <a:endParaRPr lang="de-DE" dirty="0">
              <a:solidFill>
                <a:srgbClr val="415A9C"/>
              </a:solidFill>
            </a:endParaRPr>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415A9C"/>
                </a:solidFill>
              </a:rPr>
              <a:pPr/>
              <a:t>‹#›</a:t>
            </a:fld>
            <a:endParaRPr lang="de-DE" dirty="0">
              <a:solidFill>
                <a:srgbClr val="415A9C"/>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28"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79278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44"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415A9C"/>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415A9C"/>
                </a:solidFill>
              </a:rPr>
              <a:pPr/>
              <a:t>‹#›</a:t>
            </a:fld>
            <a:endParaRPr lang="de-DE" dirty="0">
              <a:solidFill>
                <a:srgbClr val="415A9C"/>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pic>
        <p:nvPicPr>
          <p:cNvPr id="6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415A9C"/>
              </a:solidFill>
            </a:endParaRPr>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2" name="Freeform 37"/>
          <p:cNvSpPr>
            <a:spLocks/>
          </p:cNvSpPr>
          <p:nvPr userDrawn="1"/>
        </p:nvSpPr>
        <p:spPr bwMode="auto">
          <a:xfrm>
            <a:off x="567992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BCBEC0"/>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415A9C"/>
                </a:solidFill>
              </a:rPr>
              <a:pPr/>
              <a:t>‹#›</a:t>
            </a:fld>
            <a:endParaRPr lang="de-DE" dirty="0">
              <a:solidFill>
                <a:srgbClr val="415A9C"/>
              </a:solidFill>
            </a:endParaRPr>
          </a:p>
        </p:txBody>
      </p:sp>
      <p:pic>
        <p:nvPicPr>
          <p:cNvPr id="46" name="Picture 26" descr="Reid_logo_rgbNo Line"/>
          <p:cNvPicPr>
            <a:picLocks noChangeAspect="1" noChangeArrowheads="1"/>
          </p:cNvPicPr>
          <p:nvPr userDrawn="1"/>
        </p:nvPicPr>
        <p:blipFill>
          <a:blip r:embed="rId2" cstate="print"/>
          <a:srcRect/>
          <a:stretch>
            <a:fillRect/>
          </a:stretch>
        </p:blipFill>
        <p:spPr bwMode="auto">
          <a:xfrm>
            <a:off x="7369175" y="6554788"/>
            <a:ext cx="1169988" cy="214312"/>
          </a:xfrm>
          <a:prstGeom prst="rect">
            <a:avLst/>
          </a:prstGeom>
          <a:noFill/>
          <a:ln w="9525">
            <a:noFill/>
            <a:miter lim="800000"/>
            <a:headEnd/>
            <a:tailEnd/>
          </a:ln>
        </p:spPr>
      </p:pic>
      <p:sp>
        <p:nvSpPr>
          <p:cNvPr id="45" name="Freeform 37"/>
          <p:cNvSpPr>
            <a:spLocks/>
          </p:cNvSpPr>
          <p:nvPr userDrawn="1"/>
        </p:nvSpPr>
        <p:spPr bwMode="auto">
          <a:xfrm rot="5400000">
            <a:off x="-446881" y="6106318"/>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BCBEC0"/>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415A9C"/>
              </a:solidFill>
            </a:endParaRPr>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hapter">
    <p:bg>
      <p:bgPr>
        <a:solidFill>
          <a:srgbClr val="281051"/>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879798"/>
            <a:ext cx="4416425" cy="1107996"/>
          </a:xfrm>
          <a:prstGeom prst="rect">
            <a:avLst/>
          </a:prstGeom>
        </p:spPr>
        <p:txBody>
          <a:bodyPr wrap="square" lIns="0" tIns="0" rIns="0" bIns="0" anchor="ctr" anchorCtr="0">
            <a:spAutoFit/>
          </a:bodyPr>
          <a:lstStyle>
            <a:lvl1pPr>
              <a:lnSpc>
                <a:spcPct val="100000"/>
              </a:lnSpc>
              <a:defRPr sz="3600" b="1">
                <a:solidFill>
                  <a:srgbClr val="002060"/>
                </a:solidFill>
              </a:defRPr>
            </a:lvl1pPr>
          </a:lstStyle>
          <a:p>
            <a:r>
              <a:rPr lang="en-US" noProof="0" smtClean="0"/>
              <a:t>Click to edit Master title style</a:t>
            </a:r>
            <a:endParaRPr lang="en-US" noProof="0" dirty="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a:defRPr/>
            </a:pPr>
            <a:fld id="{2AA9F15F-784C-4666-9DBA-E4DBF485556A}" type="slidenum">
              <a:rPr lang="en-US" smtClean="0"/>
              <a:pPr>
                <a:defRPr/>
              </a:pPr>
              <a:t>‹#›</a:t>
            </a:fld>
            <a:endParaRPr lang="en-US"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0" name="Picture 29" descr="IR white.PNG"/>
          <p:cNvPicPr>
            <a:picLocks noChangeAspect="1"/>
          </p:cNvPicPr>
          <p:nvPr/>
        </p:nvPicPr>
        <p:blipFill>
          <a:blip r:embed="rId2" cstate="screen"/>
          <a:stretch>
            <a:fillRect/>
          </a:stretch>
        </p:blipFill>
        <p:spPr>
          <a:xfrm>
            <a:off x="7654139" y="6550217"/>
            <a:ext cx="870458" cy="210312"/>
          </a:xfrm>
          <a:prstGeom prst="rect">
            <a:avLst/>
          </a:prstGeom>
        </p:spPr>
      </p:pic>
    </p:spTree>
    <p:extLst>
      <p:ext uri="{BB962C8B-B14F-4D97-AF65-F5344CB8AC3E}">
        <p14:creationId xmlns:p14="http://schemas.microsoft.com/office/powerpoint/2010/main" val="2101839912"/>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30" name="Group 2"/>
          <p:cNvGrpSpPr>
            <a:grpSpLocks noChangeAspect="1"/>
          </p:cNvGrpSpPr>
          <p:nvPr userDrawn="1"/>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0" name="Picture 2" descr="Ipsos Public Affai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000" y="377825"/>
            <a:ext cx="4725987" cy="53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714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9"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2031179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52" r:id="rId5"/>
    <p:sldLayoutId id="2147483701" r:id="rId6"/>
    <p:sldLayoutId id="214748376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8668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51" r:id="rId5"/>
    <p:sldLayoutId id="2147483707"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6165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50" r:id="rId5"/>
    <p:sldLayoutId id="2147483713"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3377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49" r:id="rId5"/>
    <p:sldLayoutId id="214748371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8583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48" r:id="rId5"/>
    <p:sldLayoutId id="214748372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992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47" r:id="rId5"/>
    <p:sldLayoutId id="2147483731" r:id="rId6"/>
    <p:sldLayoutId id="214748376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2442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46" r:id="rId5"/>
    <p:sldLayoutId id="2147483737"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8554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5" r:id="rId5"/>
    <p:sldLayoutId id="2147483743"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9922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2"/>
          <p:cNvSpPr txBox="1">
            <a:spLocks noChangeArrowheads="1"/>
          </p:cNvSpPr>
          <p:nvPr/>
        </p:nvSpPr>
        <p:spPr bwMode="auto">
          <a:xfrm>
            <a:off x="354013" y="6528256"/>
            <a:ext cx="7325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Calibri" pitchFamily="34" charset="0"/>
              </a:rPr>
              <a:t>May 2014</a:t>
            </a:r>
            <a:endParaRPr kumimoji="0" lang="en-US" sz="1400" b="0" i="0" u="none" strike="noStrike" cap="none" normalizeH="0" baseline="0" dirty="0" smtClean="0">
              <a:ln>
                <a:noFill/>
              </a:ln>
              <a:solidFill>
                <a:schemeClr val="tx1"/>
              </a:solidFill>
              <a:effectLst/>
              <a:latin typeface="Arial" pitchFamily="34" charset="0"/>
            </a:endParaRPr>
          </a:p>
        </p:txBody>
      </p:sp>
      <p:sp>
        <p:nvSpPr>
          <p:cNvPr id="7" name="Text Box 22"/>
          <p:cNvSpPr txBox="1">
            <a:spLocks noChangeArrowheads="1"/>
          </p:cNvSpPr>
          <p:nvPr/>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Calibri" pitchFamily="34" charset="0"/>
              </a:rPr>
              <a:t>© 2014 Ipsos.  All rights reserved. Contains Ipsos' Confidential and Proprietary information and </a:t>
            </a:r>
            <a:br>
              <a:rPr kumimoji="0" lang="en-GB" sz="800" b="0" i="0" u="none" strike="noStrike" cap="none" normalizeH="0" baseline="0" dirty="0" smtClean="0">
                <a:ln>
                  <a:noFill/>
                </a:ln>
                <a:solidFill>
                  <a:schemeClr val="tx1"/>
                </a:solidFill>
                <a:effectLst/>
                <a:latin typeface="Calibri" pitchFamily="34" charset="0"/>
              </a:rPr>
            </a:br>
            <a:r>
              <a:rPr kumimoji="0" lang="en-GB" sz="800" b="0" i="0" u="none" strike="noStrike" cap="none" normalizeH="0" baseline="0" dirty="0" smtClean="0">
                <a:ln>
                  <a:noFill/>
                </a:ln>
                <a:solidFill>
                  <a:schemeClr val="tx1"/>
                </a:solidFill>
                <a:effectLst/>
                <a:latin typeface="Calibri" pitchFamily="34" charset="0"/>
              </a:rPr>
              <a:t>may not be disclosed or reproduced without the prior written consent of Ipsos.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Title 1"/>
          <p:cNvSpPr txBox="1">
            <a:spLocks/>
          </p:cNvSpPr>
          <p:nvPr/>
        </p:nvSpPr>
        <p:spPr>
          <a:xfrm>
            <a:off x="378926" y="2825590"/>
            <a:ext cx="8176725" cy="747897"/>
          </a:xfrm>
          <a:prstGeom prst="rect">
            <a:avLst/>
          </a:prstGeom>
        </p:spPr>
        <p:txBody>
          <a:bodyPr wrap="square" lIns="0" tIns="0" rIns="0" bIns="0" anchor="b" anchorCtr="0">
            <a:spAutoFit/>
          </a:bodyPr>
          <a:lstStyle/>
          <a:p>
            <a:pPr lvl="0">
              <a:lnSpc>
                <a:spcPct val="90000"/>
              </a:lnSpc>
              <a:spcBef>
                <a:spcPct val="0"/>
              </a:spcBef>
              <a:defRPr/>
            </a:pPr>
            <a:r>
              <a:rPr lang="en-US" altLang="en-US" sz="3600" b="1" dirty="0">
                <a:solidFill>
                  <a:srgbClr val="002060"/>
                </a:solidFill>
              </a:rPr>
              <a:t>Bruce Beach </a:t>
            </a:r>
            <a:r>
              <a:rPr lang="en-US" altLang="en-US" sz="3600" b="1" dirty="0" smtClean="0">
                <a:solidFill>
                  <a:srgbClr val="002060"/>
                </a:solidFill>
              </a:rPr>
              <a:t>Cottagers </a:t>
            </a:r>
            <a:r>
              <a:rPr lang="en-US" altLang="en-US" sz="3600" b="1" dirty="0">
                <a:solidFill>
                  <a:srgbClr val="002060"/>
                </a:solidFill>
              </a:rPr>
              <a:t>Association</a:t>
            </a:r>
            <a:r>
              <a:rPr lang="en-US" altLang="en-US" sz="8800" b="1" dirty="0">
                <a:solidFill>
                  <a:srgbClr val="002060"/>
                </a:solidFill>
              </a:rPr>
              <a:t/>
            </a:r>
            <a:br>
              <a:rPr lang="en-US" altLang="en-US" sz="8800" b="1" dirty="0">
                <a:solidFill>
                  <a:srgbClr val="002060"/>
                </a:solidFill>
              </a:rPr>
            </a:br>
            <a:endParaRPr kumimoji="0" lang="en-CA" b="1" i="0" u="none" strike="noStrike" kern="1200" cap="none" spc="0" normalizeH="0" baseline="0" noProof="0" dirty="0">
              <a:ln>
                <a:noFill/>
              </a:ln>
              <a:effectLst/>
              <a:uLnTx/>
              <a:uFillTx/>
              <a:latin typeface="+mj-lt"/>
              <a:ea typeface="+mj-ea"/>
              <a:cs typeface="+mj-cs"/>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7100878" y="3722041"/>
            <a:ext cx="1757362" cy="1694450"/>
          </a:xfrm>
          <a:prstGeom prst="rect">
            <a:avLst/>
          </a:prstGeom>
        </p:spPr>
      </p:pic>
      <p:sp>
        <p:nvSpPr>
          <p:cNvPr id="13" name="Title 1"/>
          <p:cNvSpPr txBox="1">
            <a:spLocks/>
          </p:cNvSpPr>
          <p:nvPr/>
        </p:nvSpPr>
        <p:spPr>
          <a:xfrm>
            <a:off x="2714631" y="3739007"/>
            <a:ext cx="3639408" cy="1938992"/>
          </a:xfrm>
          <a:prstGeom prst="rect">
            <a:avLst/>
          </a:prstGeom>
        </p:spPr>
        <p:txBody>
          <a:bodyPr wrap="square" lIns="0" tIns="0" rIns="0" bIns="0" anchor="b" anchorCtr="0">
            <a:spAutoFit/>
          </a:bodyPr>
          <a:lstStyle/>
          <a:p>
            <a:pPr lvl="0" algn="ctr">
              <a:lnSpc>
                <a:spcPct val="90000"/>
              </a:lnSpc>
              <a:spcBef>
                <a:spcPct val="0"/>
              </a:spcBef>
              <a:defRPr/>
            </a:pPr>
            <a:r>
              <a:rPr lang="en-US" altLang="en-US" sz="2000" b="1" dirty="0" smtClean="0">
                <a:solidFill>
                  <a:srgbClr val="002060"/>
                </a:solidFill>
              </a:rPr>
              <a:t>Member </a:t>
            </a:r>
            <a:r>
              <a:rPr lang="en-US" altLang="en-US" sz="2000" b="1" dirty="0">
                <a:solidFill>
                  <a:srgbClr val="002060"/>
                </a:solidFill>
              </a:rPr>
              <a:t>Attitudes Toward the NWMO Site Selection Process for </a:t>
            </a:r>
            <a:r>
              <a:rPr lang="en-US" altLang="en-US" sz="2000" b="1" dirty="0" smtClean="0">
                <a:solidFill>
                  <a:srgbClr val="002060"/>
                </a:solidFill>
              </a:rPr>
              <a:t>the </a:t>
            </a:r>
            <a:r>
              <a:rPr lang="en-US" altLang="en-US" sz="2000" b="1" dirty="0">
                <a:solidFill>
                  <a:srgbClr val="002060"/>
                </a:solidFill>
              </a:rPr>
              <a:t>Long-Term </a:t>
            </a:r>
            <a:r>
              <a:rPr lang="en-US" altLang="en-US" sz="2000" b="1" dirty="0" smtClean="0">
                <a:solidFill>
                  <a:srgbClr val="002060"/>
                </a:solidFill>
              </a:rPr>
              <a:t>Storage </a:t>
            </a:r>
            <a:r>
              <a:rPr lang="en-US" altLang="en-US" sz="2000" b="1" dirty="0">
                <a:solidFill>
                  <a:srgbClr val="002060"/>
                </a:solidFill>
              </a:rPr>
              <a:t>of Used Nuclear </a:t>
            </a:r>
            <a:r>
              <a:rPr lang="en-US" altLang="en-US" sz="2000" b="1" dirty="0" smtClean="0">
                <a:solidFill>
                  <a:srgbClr val="002060"/>
                </a:solidFill>
              </a:rPr>
              <a:t>Fuel </a:t>
            </a:r>
            <a:r>
              <a:rPr lang="en-US" altLang="en-US" sz="2000" b="1" dirty="0">
                <a:solidFill>
                  <a:srgbClr val="002060"/>
                </a:solidFill>
              </a:rPr>
              <a:t>and the Deep Geologic Repository (DGR</a:t>
            </a:r>
            <a:r>
              <a:rPr lang="en-US" altLang="en-US" sz="2000" b="1" dirty="0" smtClean="0">
                <a:solidFill>
                  <a:srgbClr val="002060"/>
                </a:solidFill>
              </a:rPr>
              <a:t>)</a:t>
            </a:r>
          </a:p>
          <a:p>
            <a:pPr lvl="0" algn="ctr">
              <a:lnSpc>
                <a:spcPct val="90000"/>
              </a:lnSpc>
              <a:spcBef>
                <a:spcPct val="0"/>
              </a:spcBef>
              <a:defRPr/>
            </a:pPr>
            <a:endParaRPr kumimoji="0" lang="en-US" sz="2000" b="1" i="0" u="none" strike="noStrike" kern="1200" cap="none" spc="0" normalizeH="0" baseline="0" noProof="0" dirty="0">
              <a:ln>
                <a:noFill/>
              </a:ln>
              <a:solidFill>
                <a:srgbClr val="002060"/>
              </a:solidFill>
              <a:effectLst/>
              <a:uLnTx/>
              <a:uFillTx/>
              <a:latin typeface="+mj-lt"/>
              <a:ea typeface="+mj-ea"/>
              <a:cs typeface="+mj-cs"/>
            </a:endParaRPr>
          </a:p>
          <a:p>
            <a:pPr lvl="0" algn="ctr">
              <a:lnSpc>
                <a:spcPct val="90000"/>
              </a:lnSpc>
              <a:spcBef>
                <a:spcPct val="0"/>
              </a:spcBef>
              <a:defRPr/>
            </a:pPr>
            <a:r>
              <a:rPr lang="en-US" sz="2000" b="1" dirty="0" smtClean="0">
                <a:solidFill>
                  <a:srgbClr val="002060"/>
                </a:solidFill>
                <a:latin typeface="+mj-lt"/>
                <a:ea typeface="+mj-ea"/>
                <a:cs typeface="+mj-cs"/>
              </a:rPr>
              <a:t>Report</a:t>
            </a:r>
            <a:endParaRPr kumimoji="0" lang="en-CA" sz="2000" b="1" i="0" u="none" strike="noStrike" kern="1200" cap="none" spc="0" normalizeH="0" baseline="0" noProof="0" dirty="0">
              <a:ln>
                <a:noFill/>
              </a:ln>
              <a:effectLst/>
              <a:uLnTx/>
              <a:uFillTx/>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9" y="3722041"/>
            <a:ext cx="2262178" cy="1694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
          <p:cNvGraphicFramePr>
            <a:graphicFrameLocks noChangeAspect="1"/>
          </p:cNvGraphicFramePr>
          <p:nvPr>
            <p:extLst>
              <p:ext uri="{D42A27DB-BD31-4B8C-83A1-F6EECF244321}">
                <p14:modId xmlns:p14="http://schemas.microsoft.com/office/powerpoint/2010/main" val="3890826629"/>
              </p:ext>
            </p:extLst>
          </p:nvPr>
        </p:nvGraphicFramePr>
        <p:xfrm>
          <a:off x="100013" y="1374652"/>
          <a:ext cx="7986712" cy="4900003"/>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17"/>
          <p:cNvSpPr>
            <a:spLocks noGrp="1"/>
          </p:cNvSpPr>
          <p:nvPr>
            <p:ph type="sldNum" sz="quarter" idx="12"/>
          </p:nvPr>
        </p:nvSpPr>
        <p:spPr/>
        <p:txBody>
          <a:bodyPr/>
          <a:lstStyle/>
          <a:p>
            <a:fld id="{99DB18A3-D21F-4BB0-9E84-DFB029941648}" type="slidenum">
              <a:rPr lang="de-DE" smtClean="0"/>
              <a:pPr/>
              <a:t>10</a:t>
            </a:fld>
            <a:endParaRPr lang="de-DE" dirty="0"/>
          </a:p>
        </p:txBody>
      </p:sp>
      <p:sp>
        <p:nvSpPr>
          <p:cNvPr id="13" name="Title 12"/>
          <p:cNvSpPr>
            <a:spLocks noGrp="1"/>
          </p:cNvSpPr>
          <p:nvPr>
            <p:ph type="title"/>
          </p:nvPr>
        </p:nvSpPr>
        <p:spPr>
          <a:xfrm>
            <a:off x="838800" y="257299"/>
            <a:ext cx="8162325" cy="276999"/>
          </a:xfrm>
        </p:spPr>
        <p:txBody>
          <a:bodyPr/>
          <a:lstStyle/>
          <a:p>
            <a:r>
              <a:rPr lang="en-CA" dirty="0" smtClean="0"/>
              <a:t>Arguments For </a:t>
            </a:r>
            <a:endParaRPr lang="en-CA" sz="1400" dirty="0"/>
          </a:p>
        </p:txBody>
      </p:sp>
      <p:sp>
        <p:nvSpPr>
          <p:cNvPr id="10" name="Rectangle 2"/>
          <p:cNvSpPr>
            <a:spLocks noChangeArrowheads="1"/>
          </p:cNvSpPr>
          <p:nvPr/>
        </p:nvSpPr>
        <p:spPr bwMode="auto">
          <a:xfrm>
            <a:off x="-65030" y="6320822"/>
            <a:ext cx="7757062" cy="507831"/>
          </a:xfrm>
          <a:prstGeom prst="rect">
            <a:avLst/>
          </a:prstGeom>
          <a:noFill/>
          <a:ln w="9525">
            <a:noFill/>
            <a:miter lim="800000"/>
            <a:headEnd/>
            <a:tailEnd/>
          </a:ln>
        </p:spPr>
        <p:txBody>
          <a:bodyPr wrap="square" anchor="b" anchorCtr="0">
            <a:spAutoFit/>
          </a:bodyPr>
          <a:lstStyle/>
          <a:p>
            <a:r>
              <a:rPr lang="en-US" sz="900" dirty="0"/>
              <a:t>4). There are a variety of arguments in support of and in opposition to building this facility in Huron-Kinloss Township. Please indicate whether each of the following makes you more much more favourable toward the facility, somewhat more favourable, has no impact on your opinions, somewhat less favourable or much less favourable toward the facility. </a:t>
            </a:r>
            <a:endParaRPr lang="en-US" sz="900" dirty="0" smtClean="0"/>
          </a:p>
        </p:txBody>
      </p:sp>
      <p:sp>
        <p:nvSpPr>
          <p:cNvPr id="8" name="Text Box 5"/>
          <p:cNvSpPr txBox="1">
            <a:spLocks noChangeArrowheads="1"/>
          </p:cNvSpPr>
          <p:nvPr/>
        </p:nvSpPr>
        <p:spPr bwMode="auto">
          <a:xfrm>
            <a:off x="0" y="739810"/>
            <a:ext cx="9144000" cy="523220"/>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The most powerful arguments for NWMO relate to Ontario’s broader reliance on nuclear and the Township’s participation gives it a seat at the table.  </a:t>
            </a:r>
          </a:p>
        </p:txBody>
      </p:sp>
      <p:graphicFrame>
        <p:nvGraphicFramePr>
          <p:cNvPr id="7" name="Table 6"/>
          <p:cNvGraphicFramePr>
            <a:graphicFrameLocks noGrp="1"/>
          </p:cNvGraphicFramePr>
          <p:nvPr>
            <p:extLst>
              <p:ext uri="{D42A27DB-BD31-4B8C-83A1-F6EECF244321}">
                <p14:modId xmlns:p14="http://schemas.microsoft.com/office/powerpoint/2010/main" val="4238954805"/>
              </p:ext>
            </p:extLst>
          </p:nvPr>
        </p:nvGraphicFramePr>
        <p:xfrm>
          <a:off x="8092092" y="1296977"/>
          <a:ext cx="823319" cy="4918084"/>
        </p:xfrm>
        <a:graphic>
          <a:graphicData uri="http://schemas.openxmlformats.org/drawingml/2006/table">
            <a:tbl>
              <a:tblPr firstRow="1" bandRow="1">
                <a:tableStyleId>{5940675A-B579-460E-94D1-54222C63F5DA}</a:tableStyleId>
              </a:tblPr>
              <a:tblGrid>
                <a:gridCol w="823319"/>
              </a:tblGrid>
              <a:tr h="447679">
                <a:tc>
                  <a:txBody>
                    <a:bodyPr/>
                    <a:lstStyle/>
                    <a:p>
                      <a:pPr algn="ctr"/>
                      <a:r>
                        <a:rPr lang="en-US" sz="1100" dirty="0" smtClean="0"/>
                        <a:t>Net more  minus less</a:t>
                      </a:r>
                      <a:endParaRPr lang="en-US" sz="1100" dirty="0"/>
                    </a:p>
                  </a:txBody>
                  <a:tcPr/>
                </a:tc>
              </a:tr>
              <a:tr h="894081">
                <a:tc>
                  <a:txBody>
                    <a:bodyPr/>
                    <a:lstStyle/>
                    <a:p>
                      <a:pPr algn="ctr"/>
                      <a:r>
                        <a:rPr lang="en-US" sz="1100" dirty="0" smtClean="0"/>
                        <a:t>+28%</a:t>
                      </a:r>
                      <a:endParaRPr lang="en-US" sz="1100" dirty="0"/>
                    </a:p>
                  </a:txBody>
                  <a:tcPr anchor="ctr"/>
                </a:tc>
              </a:tr>
              <a:tr h="894081">
                <a:tc>
                  <a:txBody>
                    <a:bodyPr/>
                    <a:lstStyle/>
                    <a:p>
                      <a:pPr algn="ctr"/>
                      <a:r>
                        <a:rPr lang="en-US" sz="1100" dirty="0" smtClean="0"/>
                        <a:t>+26%</a:t>
                      </a:r>
                      <a:endParaRPr lang="en-US" sz="1100" dirty="0"/>
                    </a:p>
                  </a:txBody>
                  <a:tcPr anchor="ctr"/>
                </a:tc>
              </a:tr>
              <a:tr h="894081">
                <a:tc>
                  <a:txBody>
                    <a:bodyPr/>
                    <a:lstStyle/>
                    <a:p>
                      <a:pPr algn="ctr"/>
                      <a:r>
                        <a:rPr lang="en-US" sz="1100" dirty="0" smtClean="0"/>
                        <a:t>+12%</a:t>
                      </a:r>
                      <a:endParaRPr lang="en-US" sz="1100" dirty="0"/>
                    </a:p>
                  </a:txBody>
                  <a:tcPr anchor="ctr"/>
                </a:tc>
              </a:tr>
              <a:tr h="894081">
                <a:tc>
                  <a:txBody>
                    <a:bodyPr/>
                    <a:lstStyle/>
                    <a:p>
                      <a:pPr algn="ctr"/>
                      <a:r>
                        <a:rPr lang="en-US" sz="1100" dirty="0" smtClean="0"/>
                        <a:t>+17%</a:t>
                      </a:r>
                      <a:endParaRPr lang="en-US" sz="1100" dirty="0"/>
                    </a:p>
                  </a:txBody>
                  <a:tcPr anchor="ctr"/>
                </a:tc>
              </a:tr>
              <a:tr h="894081">
                <a:tc>
                  <a:txBody>
                    <a:bodyPr/>
                    <a:lstStyle/>
                    <a:p>
                      <a:pPr algn="ctr"/>
                      <a:r>
                        <a:rPr lang="en-US" sz="1100" dirty="0" smtClean="0"/>
                        <a:t>+13%</a:t>
                      </a:r>
                      <a:endParaRPr lang="en-US" sz="1100" dirty="0"/>
                    </a:p>
                  </a:txBody>
                  <a:tcPr anchor="ctr"/>
                </a:tc>
              </a:tr>
            </a:tbl>
          </a:graphicData>
        </a:graphic>
      </p:graphicFrame>
    </p:spTree>
    <p:extLst>
      <p:ext uri="{BB962C8B-B14F-4D97-AF65-F5344CB8AC3E}">
        <p14:creationId xmlns:p14="http://schemas.microsoft.com/office/powerpoint/2010/main" val="27426157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
          <p:cNvGraphicFramePr>
            <a:graphicFrameLocks noChangeAspect="1"/>
          </p:cNvGraphicFramePr>
          <p:nvPr>
            <p:extLst>
              <p:ext uri="{D42A27DB-BD31-4B8C-83A1-F6EECF244321}">
                <p14:modId xmlns:p14="http://schemas.microsoft.com/office/powerpoint/2010/main" val="1790369179"/>
              </p:ext>
            </p:extLst>
          </p:nvPr>
        </p:nvGraphicFramePr>
        <p:xfrm>
          <a:off x="100013" y="1374652"/>
          <a:ext cx="7943850" cy="4900003"/>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17"/>
          <p:cNvSpPr>
            <a:spLocks noGrp="1"/>
          </p:cNvSpPr>
          <p:nvPr>
            <p:ph type="sldNum" sz="quarter" idx="12"/>
          </p:nvPr>
        </p:nvSpPr>
        <p:spPr/>
        <p:txBody>
          <a:bodyPr/>
          <a:lstStyle/>
          <a:p>
            <a:fld id="{99DB18A3-D21F-4BB0-9E84-DFB029941648}" type="slidenum">
              <a:rPr lang="de-DE" smtClean="0"/>
              <a:pPr/>
              <a:t>11</a:t>
            </a:fld>
            <a:endParaRPr lang="de-DE" dirty="0"/>
          </a:p>
        </p:txBody>
      </p:sp>
      <p:sp>
        <p:nvSpPr>
          <p:cNvPr id="13" name="Title 12"/>
          <p:cNvSpPr>
            <a:spLocks noGrp="1"/>
          </p:cNvSpPr>
          <p:nvPr>
            <p:ph type="title"/>
          </p:nvPr>
        </p:nvSpPr>
        <p:spPr>
          <a:xfrm>
            <a:off x="838800" y="257299"/>
            <a:ext cx="8162325" cy="276999"/>
          </a:xfrm>
        </p:spPr>
        <p:txBody>
          <a:bodyPr/>
          <a:lstStyle/>
          <a:p>
            <a:r>
              <a:rPr lang="en-CA" dirty="0" smtClean="0"/>
              <a:t>Arguments Against </a:t>
            </a:r>
            <a:endParaRPr lang="en-CA" sz="1400" dirty="0"/>
          </a:p>
        </p:txBody>
      </p:sp>
      <p:sp>
        <p:nvSpPr>
          <p:cNvPr id="10" name="Rectangle 2"/>
          <p:cNvSpPr>
            <a:spLocks noChangeArrowheads="1"/>
          </p:cNvSpPr>
          <p:nvPr/>
        </p:nvSpPr>
        <p:spPr bwMode="auto">
          <a:xfrm>
            <a:off x="-65030" y="6320822"/>
            <a:ext cx="7757062" cy="507831"/>
          </a:xfrm>
          <a:prstGeom prst="rect">
            <a:avLst/>
          </a:prstGeom>
          <a:noFill/>
          <a:ln w="9525">
            <a:noFill/>
            <a:miter lim="800000"/>
            <a:headEnd/>
            <a:tailEnd/>
          </a:ln>
        </p:spPr>
        <p:txBody>
          <a:bodyPr wrap="square" anchor="b" anchorCtr="0">
            <a:spAutoFit/>
          </a:bodyPr>
          <a:lstStyle/>
          <a:p>
            <a:r>
              <a:rPr lang="en-US" sz="900" dirty="0"/>
              <a:t>4). There are a variety of arguments in support of and in opposition to building this facility in Huron-Kinloss Township. Please indicate whether each of the following makes you more much more favourable toward the facility, somewhat more favourable, has no impact on your opinions, somewhat less favourable or much less favourable toward the facility. </a:t>
            </a:r>
            <a:endParaRPr lang="en-US" sz="900" dirty="0" smtClean="0"/>
          </a:p>
        </p:txBody>
      </p:sp>
      <p:sp>
        <p:nvSpPr>
          <p:cNvPr id="8" name="Text Box 5"/>
          <p:cNvSpPr txBox="1">
            <a:spLocks noChangeArrowheads="1"/>
          </p:cNvSpPr>
          <p:nvPr/>
        </p:nvSpPr>
        <p:spPr bwMode="auto">
          <a:xfrm>
            <a:off x="0" y="696946"/>
            <a:ext cx="9144000" cy="523220"/>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All of the anti arguments produce a widespread negative movement in opinion, the most powerful being potential impact on drinking water and leakage into the lake. </a:t>
            </a:r>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203005587"/>
              </p:ext>
            </p:extLst>
          </p:nvPr>
        </p:nvGraphicFramePr>
        <p:xfrm>
          <a:off x="8092092" y="1296977"/>
          <a:ext cx="823319" cy="4926432"/>
        </p:xfrm>
        <a:graphic>
          <a:graphicData uri="http://schemas.openxmlformats.org/drawingml/2006/table">
            <a:tbl>
              <a:tblPr firstRow="1" bandRow="1">
                <a:tableStyleId>{5940675A-B579-460E-94D1-54222C63F5DA}</a:tableStyleId>
              </a:tblPr>
              <a:tblGrid>
                <a:gridCol w="823319"/>
              </a:tblGrid>
              <a:tr h="375512">
                <a:tc>
                  <a:txBody>
                    <a:bodyPr/>
                    <a:lstStyle/>
                    <a:p>
                      <a:pPr algn="ctr"/>
                      <a:r>
                        <a:rPr lang="en-US" sz="1100" dirty="0" smtClean="0"/>
                        <a:t>Net more  minus less</a:t>
                      </a:r>
                      <a:endParaRPr lang="en-US" sz="1100" dirty="0"/>
                    </a:p>
                  </a:txBody>
                  <a:tcPr/>
                </a:tc>
              </a:tr>
              <a:tr h="749952">
                <a:tc>
                  <a:txBody>
                    <a:bodyPr/>
                    <a:lstStyle/>
                    <a:p>
                      <a:pPr algn="ctr"/>
                      <a:r>
                        <a:rPr lang="en-US" sz="1100" dirty="0" smtClean="0"/>
                        <a:t>-76%</a:t>
                      </a:r>
                      <a:endParaRPr lang="en-US" sz="1100" dirty="0"/>
                    </a:p>
                  </a:txBody>
                  <a:tcPr anchor="ctr"/>
                </a:tc>
              </a:tr>
              <a:tr h="749952">
                <a:tc>
                  <a:txBody>
                    <a:bodyPr/>
                    <a:lstStyle/>
                    <a:p>
                      <a:pPr algn="ctr"/>
                      <a:r>
                        <a:rPr lang="en-US" sz="1100" dirty="0" smtClean="0"/>
                        <a:t>-72%</a:t>
                      </a:r>
                      <a:endParaRPr lang="en-US" sz="1100" dirty="0"/>
                    </a:p>
                  </a:txBody>
                  <a:tcPr anchor="ctr"/>
                </a:tc>
              </a:tr>
              <a:tr h="749952">
                <a:tc>
                  <a:txBody>
                    <a:bodyPr/>
                    <a:lstStyle/>
                    <a:p>
                      <a:pPr algn="ctr"/>
                      <a:r>
                        <a:rPr lang="en-US" sz="1100" dirty="0" smtClean="0"/>
                        <a:t>-67%</a:t>
                      </a:r>
                      <a:endParaRPr lang="en-US" sz="1100" dirty="0"/>
                    </a:p>
                  </a:txBody>
                  <a:tcPr anchor="ctr"/>
                </a:tc>
              </a:tr>
              <a:tr h="749952">
                <a:tc>
                  <a:txBody>
                    <a:bodyPr/>
                    <a:lstStyle/>
                    <a:p>
                      <a:pPr algn="ctr"/>
                      <a:r>
                        <a:rPr lang="en-US" sz="1100" dirty="0" smtClean="0"/>
                        <a:t>-66%</a:t>
                      </a:r>
                      <a:endParaRPr lang="en-US" sz="1100" dirty="0"/>
                    </a:p>
                  </a:txBody>
                  <a:tcPr anchor="ctr"/>
                </a:tc>
              </a:tr>
              <a:tr h="749952">
                <a:tc>
                  <a:txBody>
                    <a:bodyPr/>
                    <a:lstStyle/>
                    <a:p>
                      <a:pPr algn="ctr"/>
                      <a:r>
                        <a:rPr lang="en-US" sz="1100" dirty="0" smtClean="0"/>
                        <a:t>-51%</a:t>
                      </a:r>
                      <a:endParaRPr lang="en-US" sz="1100" dirty="0"/>
                    </a:p>
                  </a:txBody>
                  <a:tcPr anchor="ctr"/>
                </a:tc>
              </a:tr>
              <a:tr h="749952">
                <a:tc>
                  <a:txBody>
                    <a:bodyPr/>
                    <a:lstStyle/>
                    <a:p>
                      <a:pPr algn="ctr"/>
                      <a:r>
                        <a:rPr lang="en-US" sz="1100" dirty="0" smtClean="0"/>
                        <a:t>-50%</a:t>
                      </a:r>
                      <a:endParaRPr lang="en-US" sz="1100" dirty="0"/>
                    </a:p>
                  </a:txBody>
                  <a:tcPr anchor="ctr"/>
                </a:tc>
              </a:tr>
            </a:tbl>
          </a:graphicData>
        </a:graphic>
      </p:graphicFrame>
    </p:spTree>
    <p:extLst>
      <p:ext uri="{BB962C8B-B14F-4D97-AF65-F5344CB8AC3E}">
        <p14:creationId xmlns:p14="http://schemas.microsoft.com/office/powerpoint/2010/main" val="5438490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
          <p:cNvGraphicFramePr>
            <a:graphicFrameLocks noChangeAspect="1"/>
          </p:cNvGraphicFramePr>
          <p:nvPr>
            <p:extLst>
              <p:ext uri="{D42A27DB-BD31-4B8C-83A1-F6EECF244321}">
                <p14:modId xmlns:p14="http://schemas.microsoft.com/office/powerpoint/2010/main" val="1897198908"/>
              </p:ext>
            </p:extLst>
          </p:nvPr>
        </p:nvGraphicFramePr>
        <p:xfrm>
          <a:off x="100013" y="1374652"/>
          <a:ext cx="8229600" cy="5084669"/>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17"/>
          <p:cNvSpPr>
            <a:spLocks noGrp="1"/>
          </p:cNvSpPr>
          <p:nvPr>
            <p:ph type="sldNum" sz="quarter" idx="12"/>
          </p:nvPr>
        </p:nvSpPr>
        <p:spPr/>
        <p:txBody>
          <a:bodyPr/>
          <a:lstStyle/>
          <a:p>
            <a:fld id="{99DB18A3-D21F-4BB0-9E84-DFB029941648}" type="slidenum">
              <a:rPr lang="de-DE" smtClean="0"/>
              <a:pPr/>
              <a:t>12</a:t>
            </a:fld>
            <a:endParaRPr lang="de-DE" dirty="0"/>
          </a:p>
        </p:txBody>
      </p:sp>
      <p:sp>
        <p:nvSpPr>
          <p:cNvPr id="13" name="Title 12"/>
          <p:cNvSpPr>
            <a:spLocks noGrp="1"/>
          </p:cNvSpPr>
          <p:nvPr>
            <p:ph type="title"/>
          </p:nvPr>
        </p:nvSpPr>
        <p:spPr>
          <a:xfrm>
            <a:off x="838800" y="257299"/>
            <a:ext cx="8162325" cy="276999"/>
          </a:xfrm>
        </p:spPr>
        <p:txBody>
          <a:bodyPr/>
          <a:lstStyle/>
          <a:p>
            <a:r>
              <a:rPr lang="en-CA" dirty="0" smtClean="0"/>
              <a:t>Perceived Impact if Built</a:t>
            </a:r>
            <a:endParaRPr lang="en-CA" dirty="0"/>
          </a:p>
        </p:txBody>
      </p:sp>
      <p:sp>
        <p:nvSpPr>
          <p:cNvPr id="10" name="Rectangle 2"/>
          <p:cNvSpPr>
            <a:spLocks noChangeArrowheads="1"/>
          </p:cNvSpPr>
          <p:nvPr/>
        </p:nvSpPr>
        <p:spPr bwMode="auto">
          <a:xfrm>
            <a:off x="-65030" y="6459321"/>
            <a:ext cx="7757062" cy="369332"/>
          </a:xfrm>
          <a:prstGeom prst="rect">
            <a:avLst/>
          </a:prstGeom>
          <a:noFill/>
          <a:ln w="9525">
            <a:noFill/>
            <a:miter lim="800000"/>
            <a:headEnd/>
            <a:tailEnd/>
          </a:ln>
        </p:spPr>
        <p:txBody>
          <a:bodyPr wrap="square" anchor="b" anchorCtr="0">
            <a:spAutoFit/>
          </a:bodyPr>
          <a:lstStyle/>
          <a:p>
            <a:r>
              <a:rPr lang="en-US" sz="900" dirty="0"/>
              <a:t>5). If the storage facility is built, do you think it would have a very positive impact, somewhat positive, no real impact, somewhat negative impact or a very negative impact on the following:</a:t>
            </a:r>
          </a:p>
        </p:txBody>
      </p:sp>
      <p:sp>
        <p:nvSpPr>
          <p:cNvPr id="8" name="Text Box 5"/>
          <p:cNvSpPr txBox="1">
            <a:spLocks noChangeArrowheads="1"/>
          </p:cNvSpPr>
          <p:nvPr/>
        </p:nvSpPr>
        <p:spPr bwMode="auto">
          <a:xfrm>
            <a:off x="0" y="739810"/>
            <a:ext cx="9144000" cy="738664"/>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a:t>When probed on the perceived impact of </a:t>
            </a:r>
            <a:r>
              <a:rPr lang="en-US" sz="1400" b="1" dirty="0" smtClean="0"/>
              <a:t>NWMO,  </a:t>
            </a:r>
            <a:r>
              <a:rPr lang="en-US" sz="1400" b="1" dirty="0"/>
              <a:t>opinion is more positive than negative on issues associated with the local economy and development, largely neutral on perceived use of the cottage, and more negative than positive on cottage value, rentability and tourism image of the area. </a:t>
            </a:r>
          </a:p>
        </p:txBody>
      </p:sp>
      <p:graphicFrame>
        <p:nvGraphicFramePr>
          <p:cNvPr id="7" name="Table 6"/>
          <p:cNvGraphicFramePr>
            <a:graphicFrameLocks noGrp="1"/>
          </p:cNvGraphicFramePr>
          <p:nvPr>
            <p:extLst>
              <p:ext uri="{D42A27DB-BD31-4B8C-83A1-F6EECF244321}">
                <p14:modId xmlns:p14="http://schemas.microsoft.com/office/powerpoint/2010/main" val="2644794862"/>
              </p:ext>
            </p:extLst>
          </p:nvPr>
        </p:nvGraphicFramePr>
        <p:xfrm>
          <a:off x="8229600" y="1471613"/>
          <a:ext cx="757237" cy="4903023"/>
        </p:xfrm>
        <a:graphic>
          <a:graphicData uri="http://schemas.openxmlformats.org/drawingml/2006/table">
            <a:tbl>
              <a:tblPr firstRow="1" bandRow="1">
                <a:tableStyleId>{5940675A-B579-460E-94D1-54222C63F5DA}</a:tableStyleId>
              </a:tblPr>
              <a:tblGrid>
                <a:gridCol w="757237"/>
              </a:tblGrid>
              <a:tr h="410027">
                <a:tc>
                  <a:txBody>
                    <a:bodyPr/>
                    <a:lstStyle/>
                    <a:p>
                      <a:pPr algn="ctr"/>
                      <a:r>
                        <a:rPr lang="en-US" sz="1100" dirty="0" smtClean="0"/>
                        <a:t>Net % +ve  minus -ve</a:t>
                      </a:r>
                      <a:endParaRPr lang="en-US" sz="1100" dirty="0"/>
                    </a:p>
                  </a:txBody>
                  <a:tcPr/>
                </a:tc>
              </a:tr>
              <a:tr h="497367">
                <a:tc>
                  <a:txBody>
                    <a:bodyPr/>
                    <a:lstStyle/>
                    <a:p>
                      <a:pPr algn="ctr"/>
                      <a:r>
                        <a:rPr lang="en-US" sz="1100" dirty="0" smtClean="0"/>
                        <a:t>+43%</a:t>
                      </a:r>
                      <a:endParaRPr lang="en-US" sz="1100" dirty="0"/>
                    </a:p>
                  </a:txBody>
                  <a:tcPr anchor="ctr"/>
                </a:tc>
              </a:tr>
              <a:tr h="497367">
                <a:tc>
                  <a:txBody>
                    <a:bodyPr/>
                    <a:lstStyle/>
                    <a:p>
                      <a:pPr algn="ctr"/>
                      <a:r>
                        <a:rPr lang="en-US" sz="1100" dirty="0" smtClean="0"/>
                        <a:t>+44%</a:t>
                      </a:r>
                      <a:endParaRPr lang="en-US" sz="1100" dirty="0"/>
                    </a:p>
                  </a:txBody>
                  <a:tcPr anchor="ctr"/>
                </a:tc>
              </a:tr>
              <a:tr h="497367">
                <a:tc>
                  <a:txBody>
                    <a:bodyPr/>
                    <a:lstStyle/>
                    <a:p>
                      <a:pPr algn="ctr"/>
                      <a:r>
                        <a:rPr lang="en-US" sz="1100" dirty="0" smtClean="0"/>
                        <a:t>+38%</a:t>
                      </a:r>
                      <a:endParaRPr lang="en-US" sz="1100" dirty="0"/>
                    </a:p>
                  </a:txBody>
                  <a:tcPr anchor="ctr"/>
                </a:tc>
              </a:tr>
              <a:tr h="497367">
                <a:tc>
                  <a:txBody>
                    <a:bodyPr/>
                    <a:lstStyle/>
                    <a:p>
                      <a:pPr algn="ctr"/>
                      <a:r>
                        <a:rPr lang="en-US" sz="1100" dirty="0" smtClean="0"/>
                        <a:t>+22%</a:t>
                      </a:r>
                      <a:endParaRPr lang="en-US" sz="1100" dirty="0"/>
                    </a:p>
                  </a:txBody>
                  <a:tcPr anchor="ctr"/>
                </a:tc>
              </a:tr>
              <a:tr h="497367">
                <a:tc>
                  <a:txBody>
                    <a:bodyPr/>
                    <a:lstStyle/>
                    <a:p>
                      <a:pPr algn="ctr"/>
                      <a:r>
                        <a:rPr lang="en-US" sz="1100" dirty="0" smtClean="0"/>
                        <a:t>-5%</a:t>
                      </a:r>
                      <a:endParaRPr lang="en-US" sz="1100" dirty="0"/>
                    </a:p>
                  </a:txBody>
                  <a:tcPr anchor="ctr"/>
                </a:tc>
              </a:tr>
              <a:tr h="497367">
                <a:tc>
                  <a:txBody>
                    <a:bodyPr/>
                    <a:lstStyle/>
                    <a:p>
                      <a:pPr algn="ctr"/>
                      <a:r>
                        <a:rPr lang="en-US" sz="1100" dirty="0" smtClean="0"/>
                        <a:t>-28%</a:t>
                      </a:r>
                      <a:endParaRPr lang="en-US" sz="1100" dirty="0"/>
                    </a:p>
                  </a:txBody>
                  <a:tcPr anchor="ctr"/>
                </a:tc>
              </a:tr>
              <a:tr h="497367">
                <a:tc>
                  <a:txBody>
                    <a:bodyPr/>
                    <a:lstStyle/>
                    <a:p>
                      <a:pPr algn="ctr"/>
                      <a:r>
                        <a:rPr lang="en-US" sz="1100" dirty="0" smtClean="0"/>
                        <a:t>-49%</a:t>
                      </a:r>
                      <a:endParaRPr lang="en-US" sz="1100" dirty="0"/>
                    </a:p>
                  </a:txBody>
                  <a:tcPr anchor="ctr"/>
                </a:tc>
              </a:tr>
              <a:tr h="497367">
                <a:tc>
                  <a:txBody>
                    <a:bodyPr/>
                    <a:lstStyle/>
                    <a:p>
                      <a:pPr algn="ctr"/>
                      <a:r>
                        <a:rPr lang="en-US" sz="1100" dirty="0" smtClean="0"/>
                        <a:t>-56%</a:t>
                      </a:r>
                      <a:endParaRPr lang="en-US" sz="1100" dirty="0"/>
                    </a:p>
                  </a:txBody>
                  <a:tcPr anchor="ctr"/>
                </a:tc>
              </a:tr>
              <a:tr h="497367">
                <a:tc>
                  <a:txBody>
                    <a:bodyPr/>
                    <a:lstStyle/>
                    <a:p>
                      <a:pPr algn="ctr"/>
                      <a:r>
                        <a:rPr lang="en-US" sz="1100" dirty="0" smtClean="0"/>
                        <a:t>-66%</a:t>
                      </a:r>
                      <a:endParaRPr lang="en-US" sz="1100" dirty="0"/>
                    </a:p>
                  </a:txBody>
                  <a:tcPr anchor="ctr"/>
                </a:tc>
              </a:tr>
            </a:tbl>
          </a:graphicData>
        </a:graphic>
      </p:graphicFrame>
    </p:spTree>
    <p:extLst>
      <p:ext uri="{BB962C8B-B14F-4D97-AF65-F5344CB8AC3E}">
        <p14:creationId xmlns:p14="http://schemas.microsoft.com/office/powerpoint/2010/main" val="19834394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
          <p:cNvGraphicFramePr>
            <a:graphicFrameLocks noChangeAspect="1"/>
          </p:cNvGraphicFramePr>
          <p:nvPr>
            <p:extLst>
              <p:ext uri="{D42A27DB-BD31-4B8C-83A1-F6EECF244321}">
                <p14:modId xmlns:p14="http://schemas.microsoft.com/office/powerpoint/2010/main" val="2079414298"/>
              </p:ext>
            </p:extLst>
          </p:nvPr>
        </p:nvGraphicFramePr>
        <p:xfrm>
          <a:off x="100013" y="1374652"/>
          <a:ext cx="7886700" cy="4900003"/>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17"/>
          <p:cNvSpPr>
            <a:spLocks noGrp="1"/>
          </p:cNvSpPr>
          <p:nvPr>
            <p:ph type="sldNum" sz="quarter" idx="12"/>
          </p:nvPr>
        </p:nvSpPr>
        <p:spPr/>
        <p:txBody>
          <a:bodyPr/>
          <a:lstStyle/>
          <a:p>
            <a:fld id="{99DB18A3-D21F-4BB0-9E84-DFB029941648}" type="slidenum">
              <a:rPr lang="de-DE" smtClean="0"/>
              <a:pPr/>
              <a:t>13</a:t>
            </a:fld>
            <a:endParaRPr lang="de-DE" dirty="0"/>
          </a:p>
        </p:txBody>
      </p:sp>
      <p:sp>
        <p:nvSpPr>
          <p:cNvPr id="13" name="Title 12"/>
          <p:cNvSpPr>
            <a:spLocks noGrp="1"/>
          </p:cNvSpPr>
          <p:nvPr>
            <p:ph type="title"/>
          </p:nvPr>
        </p:nvSpPr>
        <p:spPr>
          <a:xfrm>
            <a:off x="838800" y="257299"/>
            <a:ext cx="8162325" cy="276999"/>
          </a:xfrm>
        </p:spPr>
        <p:txBody>
          <a:bodyPr/>
          <a:lstStyle/>
          <a:p>
            <a:r>
              <a:rPr lang="en-CA" dirty="0" smtClean="0"/>
              <a:t>Credibility</a:t>
            </a:r>
            <a:endParaRPr lang="en-CA" dirty="0"/>
          </a:p>
        </p:txBody>
      </p:sp>
      <p:sp>
        <p:nvSpPr>
          <p:cNvPr id="10" name="Rectangle 2"/>
          <p:cNvSpPr>
            <a:spLocks noChangeArrowheads="1"/>
          </p:cNvSpPr>
          <p:nvPr/>
        </p:nvSpPr>
        <p:spPr bwMode="auto">
          <a:xfrm>
            <a:off x="-65030" y="6459321"/>
            <a:ext cx="7757062" cy="369332"/>
          </a:xfrm>
          <a:prstGeom prst="rect">
            <a:avLst/>
          </a:prstGeom>
          <a:noFill/>
          <a:ln w="9525">
            <a:noFill/>
            <a:miter lim="800000"/>
            <a:headEnd/>
            <a:tailEnd/>
          </a:ln>
        </p:spPr>
        <p:txBody>
          <a:bodyPr wrap="square" anchor="b" anchorCtr="0">
            <a:spAutoFit/>
          </a:bodyPr>
          <a:lstStyle/>
          <a:p>
            <a:r>
              <a:rPr lang="en-US" sz="900" dirty="0"/>
              <a:t>7). How credible/believable do you think the following groups are when speaking about issues associated with this facility…very credible, somewhat credible, not very credible, not at all credible? </a:t>
            </a:r>
          </a:p>
        </p:txBody>
      </p:sp>
      <p:sp>
        <p:nvSpPr>
          <p:cNvPr id="8" name="Text Box 5"/>
          <p:cNvSpPr txBox="1">
            <a:spLocks noChangeArrowheads="1"/>
          </p:cNvSpPr>
          <p:nvPr/>
        </p:nvSpPr>
        <p:spPr bwMode="auto">
          <a:xfrm>
            <a:off x="0" y="739810"/>
            <a:ext cx="9144000" cy="523220"/>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Cottagers associate higher credibility with scientists, themselves, NGOs, and local residents. Officials from OPG, the Canadian government and the provincial government rank lowest.   </a:t>
            </a:r>
          </a:p>
        </p:txBody>
      </p:sp>
      <p:graphicFrame>
        <p:nvGraphicFramePr>
          <p:cNvPr id="7" name="Table 6"/>
          <p:cNvGraphicFramePr>
            <a:graphicFrameLocks noGrp="1"/>
          </p:cNvGraphicFramePr>
          <p:nvPr>
            <p:extLst>
              <p:ext uri="{D42A27DB-BD31-4B8C-83A1-F6EECF244321}">
                <p14:modId xmlns:p14="http://schemas.microsoft.com/office/powerpoint/2010/main" val="1079921202"/>
              </p:ext>
            </p:extLst>
          </p:nvPr>
        </p:nvGraphicFramePr>
        <p:xfrm>
          <a:off x="8115300" y="1443038"/>
          <a:ext cx="871537" cy="4809518"/>
        </p:xfrm>
        <a:graphic>
          <a:graphicData uri="http://schemas.openxmlformats.org/drawingml/2006/table">
            <a:tbl>
              <a:tblPr firstRow="1" bandRow="1">
                <a:tableStyleId>{5940675A-B579-460E-94D1-54222C63F5DA}</a:tableStyleId>
              </a:tblPr>
              <a:tblGrid>
                <a:gridCol w="871537"/>
              </a:tblGrid>
              <a:tr h="268590">
                <a:tc>
                  <a:txBody>
                    <a:bodyPr/>
                    <a:lstStyle/>
                    <a:p>
                      <a:pPr algn="ctr"/>
                      <a:r>
                        <a:rPr lang="en-US" sz="1100" dirty="0" smtClean="0"/>
                        <a:t>Very/ somewhat</a:t>
                      </a:r>
                      <a:endParaRPr lang="en-US" sz="1100" dirty="0"/>
                    </a:p>
                  </a:txBody>
                  <a:tcPr/>
                </a:tc>
              </a:tr>
              <a:tr h="313057">
                <a:tc>
                  <a:txBody>
                    <a:bodyPr/>
                    <a:lstStyle/>
                    <a:p>
                      <a:pPr algn="ctr"/>
                      <a:r>
                        <a:rPr lang="en-US" sz="1100" dirty="0" smtClean="0"/>
                        <a:t>92%</a:t>
                      </a:r>
                      <a:endParaRPr lang="en-US" sz="1100" dirty="0"/>
                    </a:p>
                  </a:txBody>
                  <a:tcPr anchor="ctr"/>
                </a:tc>
              </a:tr>
              <a:tr h="313057">
                <a:tc>
                  <a:txBody>
                    <a:bodyPr/>
                    <a:lstStyle/>
                    <a:p>
                      <a:pPr algn="ctr"/>
                      <a:r>
                        <a:rPr lang="en-US" sz="1100" dirty="0" smtClean="0"/>
                        <a:t>73%</a:t>
                      </a:r>
                      <a:endParaRPr lang="en-US" sz="1100" dirty="0"/>
                    </a:p>
                  </a:txBody>
                  <a:tcPr anchor="ctr"/>
                </a:tc>
              </a:tr>
              <a:tr h="313057">
                <a:tc>
                  <a:txBody>
                    <a:bodyPr/>
                    <a:lstStyle/>
                    <a:p>
                      <a:pPr algn="ctr"/>
                      <a:r>
                        <a:rPr lang="en-US" sz="1100" dirty="0" smtClean="0"/>
                        <a:t>70%</a:t>
                      </a:r>
                      <a:endParaRPr lang="en-US" sz="1100" dirty="0"/>
                    </a:p>
                  </a:txBody>
                  <a:tcPr anchor="ctr"/>
                </a:tc>
              </a:tr>
              <a:tr h="313057">
                <a:tc>
                  <a:txBody>
                    <a:bodyPr/>
                    <a:lstStyle/>
                    <a:p>
                      <a:pPr algn="ctr"/>
                      <a:r>
                        <a:rPr lang="en-US" sz="1100" dirty="0" smtClean="0"/>
                        <a:t>69%</a:t>
                      </a:r>
                      <a:endParaRPr lang="en-US" sz="1100" dirty="0"/>
                    </a:p>
                  </a:txBody>
                  <a:tcPr anchor="ctr"/>
                </a:tc>
              </a:tr>
              <a:tr h="313057">
                <a:tc>
                  <a:txBody>
                    <a:bodyPr/>
                    <a:lstStyle/>
                    <a:p>
                      <a:pPr algn="ctr"/>
                      <a:r>
                        <a:rPr lang="en-US" sz="1100" dirty="0" smtClean="0"/>
                        <a:t>61%</a:t>
                      </a:r>
                      <a:endParaRPr lang="en-US" sz="1100" dirty="0"/>
                    </a:p>
                  </a:txBody>
                  <a:tcPr anchor="ctr"/>
                </a:tc>
              </a:tr>
              <a:tr h="313057">
                <a:tc>
                  <a:txBody>
                    <a:bodyPr/>
                    <a:lstStyle/>
                    <a:p>
                      <a:pPr algn="ctr"/>
                      <a:r>
                        <a:rPr lang="en-US" sz="1100" dirty="0" smtClean="0"/>
                        <a:t>60%</a:t>
                      </a:r>
                      <a:endParaRPr lang="en-US" sz="1100" dirty="0"/>
                    </a:p>
                  </a:txBody>
                  <a:tcPr anchor="ctr"/>
                </a:tc>
              </a:tr>
              <a:tr h="313057">
                <a:tc>
                  <a:txBody>
                    <a:bodyPr/>
                    <a:lstStyle/>
                    <a:p>
                      <a:pPr algn="ctr"/>
                      <a:r>
                        <a:rPr lang="en-US" sz="1100" dirty="0" smtClean="0"/>
                        <a:t>59%</a:t>
                      </a:r>
                      <a:endParaRPr lang="en-US" sz="1100" dirty="0"/>
                    </a:p>
                  </a:txBody>
                  <a:tcPr anchor="ctr"/>
                </a:tc>
              </a:tr>
              <a:tr h="313057">
                <a:tc>
                  <a:txBody>
                    <a:bodyPr/>
                    <a:lstStyle/>
                    <a:p>
                      <a:pPr algn="ctr"/>
                      <a:r>
                        <a:rPr lang="en-US" sz="1100" dirty="0" smtClean="0"/>
                        <a:t>57%</a:t>
                      </a:r>
                      <a:endParaRPr lang="en-US" sz="1100" dirty="0"/>
                    </a:p>
                  </a:txBody>
                  <a:tcPr anchor="ctr"/>
                </a:tc>
              </a:tr>
              <a:tr h="313057">
                <a:tc>
                  <a:txBody>
                    <a:bodyPr/>
                    <a:lstStyle/>
                    <a:p>
                      <a:pPr algn="ctr"/>
                      <a:r>
                        <a:rPr lang="en-US" sz="1100" dirty="0" smtClean="0"/>
                        <a:t>54%</a:t>
                      </a:r>
                      <a:endParaRPr lang="en-US" sz="1100" dirty="0"/>
                    </a:p>
                  </a:txBody>
                  <a:tcPr anchor="ctr"/>
                </a:tc>
              </a:tr>
              <a:tr h="313057">
                <a:tc>
                  <a:txBody>
                    <a:bodyPr/>
                    <a:lstStyle/>
                    <a:p>
                      <a:pPr algn="ctr"/>
                      <a:r>
                        <a:rPr lang="en-US" sz="1100" dirty="0" smtClean="0"/>
                        <a:t>53%</a:t>
                      </a:r>
                      <a:endParaRPr lang="en-US" sz="1100" dirty="0"/>
                    </a:p>
                  </a:txBody>
                  <a:tcPr anchor="ctr"/>
                </a:tc>
              </a:tr>
              <a:tr h="313057">
                <a:tc>
                  <a:txBody>
                    <a:bodyPr/>
                    <a:lstStyle/>
                    <a:p>
                      <a:pPr algn="ctr"/>
                      <a:r>
                        <a:rPr lang="en-US" sz="1100" dirty="0" smtClean="0"/>
                        <a:t>49%</a:t>
                      </a:r>
                      <a:endParaRPr lang="en-US" sz="1100" dirty="0"/>
                    </a:p>
                  </a:txBody>
                  <a:tcPr anchor="ctr"/>
                </a:tc>
              </a:tr>
              <a:tr h="313057">
                <a:tc>
                  <a:txBody>
                    <a:bodyPr/>
                    <a:lstStyle/>
                    <a:p>
                      <a:pPr algn="ctr"/>
                      <a:r>
                        <a:rPr lang="en-US" sz="1100" dirty="0" smtClean="0"/>
                        <a:t>47%</a:t>
                      </a:r>
                      <a:endParaRPr lang="en-US" sz="1100" dirty="0"/>
                    </a:p>
                  </a:txBody>
                  <a:tcPr anchor="ctr"/>
                </a:tc>
              </a:tr>
              <a:tr h="313057">
                <a:tc>
                  <a:txBody>
                    <a:bodyPr/>
                    <a:lstStyle/>
                    <a:p>
                      <a:pPr algn="ctr"/>
                      <a:r>
                        <a:rPr lang="en-US" sz="1100" dirty="0" smtClean="0"/>
                        <a:t>45%</a:t>
                      </a:r>
                      <a:endParaRPr lang="en-US" sz="1100" dirty="0"/>
                    </a:p>
                  </a:txBody>
                  <a:tcPr anchor="ctr"/>
                </a:tc>
              </a:tr>
              <a:tr h="313057">
                <a:tc>
                  <a:txBody>
                    <a:bodyPr/>
                    <a:lstStyle/>
                    <a:p>
                      <a:pPr algn="ctr"/>
                      <a:r>
                        <a:rPr lang="en-US" sz="1100" dirty="0" smtClean="0"/>
                        <a:t>43%</a:t>
                      </a:r>
                      <a:endParaRPr lang="en-US" sz="1100" dirty="0"/>
                    </a:p>
                  </a:txBody>
                  <a:tcPr anchor="ctr"/>
                </a:tc>
              </a:tr>
            </a:tbl>
          </a:graphicData>
        </a:graphic>
      </p:graphicFrame>
    </p:spTree>
    <p:extLst>
      <p:ext uri="{BB962C8B-B14F-4D97-AF65-F5344CB8AC3E}">
        <p14:creationId xmlns:p14="http://schemas.microsoft.com/office/powerpoint/2010/main" val="6869525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99DB18A3-D21F-4BB0-9E84-DFB029941648}" type="slidenum">
              <a:rPr lang="de-DE" smtClean="0"/>
              <a:pPr/>
              <a:t>14</a:t>
            </a:fld>
            <a:endParaRPr lang="de-DE" dirty="0"/>
          </a:p>
        </p:txBody>
      </p:sp>
      <p:sp>
        <p:nvSpPr>
          <p:cNvPr id="9" name="Title 12"/>
          <p:cNvSpPr>
            <a:spLocks noGrp="1"/>
          </p:cNvSpPr>
          <p:nvPr>
            <p:ph type="title"/>
          </p:nvPr>
        </p:nvSpPr>
        <p:spPr>
          <a:xfrm>
            <a:off x="838200" y="257582"/>
            <a:ext cx="8162925" cy="276999"/>
          </a:xfrm>
        </p:spPr>
        <p:txBody>
          <a:bodyPr/>
          <a:lstStyle/>
          <a:p>
            <a:r>
              <a:rPr lang="en-US" dirty="0" smtClean="0"/>
              <a:t>Bottom-Line</a:t>
            </a:r>
            <a:endParaRPr lang="en-CA" dirty="0"/>
          </a:p>
        </p:txBody>
      </p:sp>
      <p:sp>
        <p:nvSpPr>
          <p:cNvPr id="11" name="Rectangle 2"/>
          <p:cNvSpPr>
            <a:spLocks noChangeArrowheads="1"/>
          </p:cNvSpPr>
          <p:nvPr/>
        </p:nvSpPr>
        <p:spPr bwMode="auto">
          <a:xfrm>
            <a:off x="-65030" y="6581207"/>
            <a:ext cx="7637406" cy="230832"/>
          </a:xfrm>
          <a:prstGeom prst="rect">
            <a:avLst/>
          </a:prstGeom>
          <a:noFill/>
          <a:ln w="9525">
            <a:noFill/>
            <a:miter lim="800000"/>
            <a:headEnd/>
            <a:tailEnd/>
          </a:ln>
        </p:spPr>
        <p:txBody>
          <a:bodyPr wrap="square" anchor="b" anchorCtr="0">
            <a:spAutoFit/>
          </a:bodyPr>
          <a:lstStyle/>
          <a:p>
            <a:r>
              <a:rPr lang="en-US" sz="900" dirty="0"/>
              <a:t>6). When all is said and done, do you think the benefits of building the storage facility outweigh the risks or so the risks outweigh the benefits?</a:t>
            </a:r>
          </a:p>
        </p:txBody>
      </p:sp>
      <p:sp>
        <p:nvSpPr>
          <p:cNvPr id="10" name="Text Box 5"/>
          <p:cNvSpPr txBox="1">
            <a:spLocks noChangeArrowheads="1"/>
          </p:cNvSpPr>
          <p:nvPr/>
        </p:nvSpPr>
        <p:spPr bwMode="auto">
          <a:xfrm>
            <a:off x="0" y="739810"/>
            <a:ext cx="9144000" cy="523220"/>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After answering all of the questions and being presented with the various arguments </a:t>
            </a:r>
            <a:r>
              <a:rPr lang="en-US" sz="1400" b="1" smtClean="0"/>
              <a:t>for and against</a:t>
            </a:r>
            <a:r>
              <a:rPr lang="en-US" sz="1400" b="1" dirty="0" smtClean="0"/>
              <a:t>, cottagers are skeptical about the risk/benefit associated with the NWMO facility by a margin of about 2.5:1  </a:t>
            </a:r>
          </a:p>
        </p:txBody>
      </p:sp>
      <p:sp>
        <p:nvSpPr>
          <p:cNvPr id="13" name="TextBox 12"/>
          <p:cNvSpPr txBox="1"/>
          <p:nvPr/>
        </p:nvSpPr>
        <p:spPr>
          <a:xfrm>
            <a:off x="328613" y="2028017"/>
            <a:ext cx="7915275" cy="584775"/>
          </a:xfrm>
          <a:prstGeom prst="rect">
            <a:avLst/>
          </a:prstGeom>
          <a:noFill/>
        </p:spPr>
        <p:txBody>
          <a:bodyPr wrap="square" rtlCol="0">
            <a:spAutoFit/>
          </a:bodyPr>
          <a:lstStyle/>
          <a:p>
            <a:pPr algn="ctr"/>
            <a:r>
              <a:rPr lang="en-US" sz="1600" b="1" dirty="0" smtClean="0"/>
              <a:t>When </a:t>
            </a:r>
            <a:r>
              <a:rPr lang="en-US" sz="1600" b="1" dirty="0"/>
              <a:t>all is said and done, do you think the benefits of building the storage facility outweigh the risks or </a:t>
            </a:r>
            <a:r>
              <a:rPr lang="en-US" sz="1600" b="1" dirty="0" smtClean="0"/>
              <a:t>do </a:t>
            </a:r>
            <a:r>
              <a:rPr lang="en-US" sz="1600" b="1" dirty="0"/>
              <a:t>the risks outweigh the benefits?</a:t>
            </a:r>
          </a:p>
        </p:txBody>
      </p:sp>
      <p:graphicFrame>
        <p:nvGraphicFramePr>
          <p:cNvPr id="14" name="Object 5"/>
          <p:cNvGraphicFramePr>
            <a:graphicFrameLocks noChangeAspect="1"/>
          </p:cNvGraphicFramePr>
          <p:nvPr>
            <p:extLst>
              <p:ext uri="{D42A27DB-BD31-4B8C-83A1-F6EECF244321}">
                <p14:modId xmlns:p14="http://schemas.microsoft.com/office/powerpoint/2010/main" val="4215165300"/>
              </p:ext>
            </p:extLst>
          </p:nvPr>
        </p:nvGraphicFramePr>
        <p:xfrm>
          <a:off x="164306" y="2707929"/>
          <a:ext cx="8243888" cy="2278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67677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99DB18A3-D21F-4BB0-9E84-DFB029941648}" type="slidenum">
              <a:rPr lang="de-DE" smtClean="0"/>
              <a:pPr/>
              <a:t>15</a:t>
            </a:fld>
            <a:endParaRPr lang="de-DE" dirty="0"/>
          </a:p>
        </p:txBody>
      </p:sp>
      <p:sp>
        <p:nvSpPr>
          <p:cNvPr id="9" name="Title 12"/>
          <p:cNvSpPr>
            <a:spLocks noGrp="1"/>
          </p:cNvSpPr>
          <p:nvPr>
            <p:ph type="title"/>
          </p:nvPr>
        </p:nvSpPr>
        <p:spPr>
          <a:xfrm>
            <a:off x="838200" y="257582"/>
            <a:ext cx="8162925" cy="276999"/>
          </a:xfrm>
        </p:spPr>
        <p:txBody>
          <a:bodyPr/>
          <a:lstStyle/>
          <a:p>
            <a:r>
              <a:rPr lang="en-US" dirty="0" smtClean="0"/>
              <a:t>The Politics of the NWMO Issue</a:t>
            </a:r>
            <a:endParaRPr lang="en-CA" dirty="0"/>
          </a:p>
        </p:txBody>
      </p:sp>
      <p:sp>
        <p:nvSpPr>
          <p:cNvPr id="11" name="Rectangle 2"/>
          <p:cNvSpPr>
            <a:spLocks noChangeArrowheads="1"/>
          </p:cNvSpPr>
          <p:nvPr/>
        </p:nvSpPr>
        <p:spPr bwMode="auto">
          <a:xfrm>
            <a:off x="-65031" y="5420440"/>
            <a:ext cx="8966143" cy="1477328"/>
          </a:xfrm>
          <a:prstGeom prst="rect">
            <a:avLst/>
          </a:prstGeom>
          <a:noFill/>
          <a:ln w="9525">
            <a:noFill/>
            <a:miter lim="800000"/>
            <a:headEnd/>
            <a:tailEnd/>
          </a:ln>
        </p:spPr>
        <p:txBody>
          <a:bodyPr wrap="square" anchor="b" anchorCtr="0">
            <a:spAutoFit/>
          </a:bodyPr>
          <a:lstStyle/>
          <a:p>
            <a:r>
              <a:rPr lang="en-US" sz="900" dirty="0"/>
              <a:t>13). In addition, were you aware that cottagers at Bruce Beach (Canadian not American) can vote in local elections for the area, that is for the Township of </a:t>
            </a:r>
            <a:r>
              <a:rPr lang="en-US" sz="900" dirty="0" smtClean="0"/>
              <a:t>Huron-Kinloss? IF YES 14</a:t>
            </a:r>
            <a:r>
              <a:rPr lang="en-US" sz="900" dirty="0"/>
              <a:t>). Have you ever voted in the local elections, that is for the Township of Huron-Kinloss? </a:t>
            </a:r>
            <a:r>
              <a:rPr lang="en-US" sz="900" dirty="0" smtClean="0"/>
              <a:t>ASK ALL 15</a:t>
            </a:r>
            <a:r>
              <a:rPr lang="en-US" sz="900" dirty="0"/>
              <a:t>). One of the requirements for the Nuclear Waste Management Organization's (NWMO) process to select a permanent site for the disposal of spent nuclear fuel rods from across Canada is that the local government, in this case the Township of Huron Kinloss, could hold a referendum to measure voters views on its participation in the site selection process. How likely would you be to vote in that referendum if it were </a:t>
            </a:r>
            <a:r>
              <a:rPr lang="en-US" sz="900" dirty="0" smtClean="0"/>
              <a:t>held? 16</a:t>
            </a:r>
            <a:r>
              <a:rPr lang="en-US" sz="900" dirty="0"/>
              <a:t>). If the referendum were being held today, would you be most likely to vote in support of the Township of Huron-Kinloss participating in the Nuclear Waste Management Organization's (NWMO) process to select a permanent site for the disposal of spent nuclear fuel rods from across Canada, vote against the Township of Huron-Kinloss participating in the Nuclear Waste Management Organization's (NWMO) process to select a permanent site for the disposal of spent nuclear fuel rods from across Canada or do you simply not know enough to make a decision at this point in time? </a:t>
            </a:r>
            <a:r>
              <a:rPr lang="en-US" sz="900" dirty="0" smtClean="0"/>
              <a:t>17). </a:t>
            </a:r>
            <a:r>
              <a:rPr lang="en-US" sz="900" dirty="0"/>
              <a:t>Finally, as you may know there are local elections this Fall, including for the Township of Huron Kinloss. Is the Township’s continued participation in the Nuclear Waste Management Organization's (NWMO) process to select a permanent site for the disposal of spent nuclear fuel rods from across Canada something that you feel strong enough about, either for or against, that it would motivate you to vote in that election? Yes, Maybe, No </a:t>
            </a:r>
          </a:p>
        </p:txBody>
      </p:sp>
      <p:graphicFrame>
        <p:nvGraphicFramePr>
          <p:cNvPr id="7" name="Object 5"/>
          <p:cNvGraphicFramePr>
            <a:graphicFrameLocks noChangeAspect="1"/>
          </p:cNvGraphicFramePr>
          <p:nvPr>
            <p:extLst>
              <p:ext uri="{D42A27DB-BD31-4B8C-83A1-F6EECF244321}">
                <p14:modId xmlns:p14="http://schemas.microsoft.com/office/powerpoint/2010/main" val="2113888565"/>
              </p:ext>
            </p:extLst>
          </p:nvPr>
        </p:nvGraphicFramePr>
        <p:xfrm>
          <a:off x="79836" y="2090101"/>
          <a:ext cx="4338204" cy="810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5"/>
          <p:cNvSpPr txBox="1">
            <a:spLocks noChangeArrowheads="1"/>
          </p:cNvSpPr>
          <p:nvPr/>
        </p:nvSpPr>
        <p:spPr bwMode="auto">
          <a:xfrm>
            <a:off x="0" y="654082"/>
            <a:ext cx="9144000" cy="954107"/>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Cottagers are aware that they can vote in local area elections and many (Canadian) have done so in the past. They (Canadian) report that they would be likely to participate in a local referendum on the NWMO facility if held, and would  vote in opposition by a margin of about 2:1. Furthermore, many say that they feel strongly enough about the issue that it would motivate them to vote in the local elections in the Fall. </a:t>
            </a:r>
          </a:p>
        </p:txBody>
      </p:sp>
      <p:graphicFrame>
        <p:nvGraphicFramePr>
          <p:cNvPr id="12" name="Object 5"/>
          <p:cNvGraphicFramePr>
            <a:graphicFrameLocks noChangeAspect="1"/>
          </p:cNvGraphicFramePr>
          <p:nvPr>
            <p:extLst>
              <p:ext uri="{D42A27DB-BD31-4B8C-83A1-F6EECF244321}">
                <p14:modId xmlns:p14="http://schemas.microsoft.com/office/powerpoint/2010/main" val="3551147005"/>
              </p:ext>
            </p:extLst>
          </p:nvPr>
        </p:nvGraphicFramePr>
        <p:xfrm>
          <a:off x="94139" y="3361745"/>
          <a:ext cx="4338204" cy="11924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029200" y="1637020"/>
            <a:ext cx="3857624" cy="584775"/>
          </a:xfrm>
          <a:prstGeom prst="rect">
            <a:avLst/>
          </a:prstGeom>
          <a:noFill/>
        </p:spPr>
        <p:txBody>
          <a:bodyPr wrap="square" rtlCol="0">
            <a:spAutoFit/>
          </a:bodyPr>
          <a:lstStyle/>
          <a:p>
            <a:pPr algn="ctr"/>
            <a:r>
              <a:rPr lang="en-US" sz="1600" b="1" u="sng" dirty="0" smtClean="0"/>
              <a:t>IF AWARE Have you ever voted in area local elections (Canadian Cottagers Only)</a:t>
            </a:r>
            <a:endParaRPr lang="en-US" sz="1600" b="1" u="sng" dirty="0"/>
          </a:p>
        </p:txBody>
      </p:sp>
      <p:sp>
        <p:nvSpPr>
          <p:cNvPr id="13" name="TextBox 12"/>
          <p:cNvSpPr txBox="1"/>
          <p:nvPr/>
        </p:nvSpPr>
        <p:spPr>
          <a:xfrm>
            <a:off x="585804" y="1637021"/>
            <a:ext cx="3886199" cy="584775"/>
          </a:xfrm>
          <a:prstGeom prst="rect">
            <a:avLst/>
          </a:prstGeom>
          <a:noFill/>
        </p:spPr>
        <p:txBody>
          <a:bodyPr wrap="square" rtlCol="0">
            <a:spAutoFit/>
          </a:bodyPr>
          <a:lstStyle/>
          <a:p>
            <a:pPr algn="ctr"/>
            <a:r>
              <a:rPr lang="en-US" sz="1600" b="1" u="sng" dirty="0" smtClean="0"/>
              <a:t>Aware Cottagers Can Vote in Local Elections (asked of all Cottagers)</a:t>
            </a:r>
            <a:endParaRPr lang="en-US" sz="1600" b="1" u="sng" dirty="0"/>
          </a:p>
        </p:txBody>
      </p:sp>
      <p:graphicFrame>
        <p:nvGraphicFramePr>
          <p:cNvPr id="14" name="Object 5"/>
          <p:cNvGraphicFramePr>
            <a:graphicFrameLocks noChangeAspect="1"/>
          </p:cNvGraphicFramePr>
          <p:nvPr>
            <p:extLst>
              <p:ext uri="{D42A27DB-BD31-4B8C-83A1-F6EECF244321}">
                <p14:modId xmlns:p14="http://schemas.microsoft.com/office/powerpoint/2010/main" val="1546386854"/>
              </p:ext>
            </p:extLst>
          </p:nvPr>
        </p:nvGraphicFramePr>
        <p:xfrm>
          <a:off x="4572000" y="2101213"/>
          <a:ext cx="4338204" cy="86347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2781298" y="2900301"/>
            <a:ext cx="3857624" cy="338554"/>
          </a:xfrm>
          <a:prstGeom prst="rect">
            <a:avLst/>
          </a:prstGeom>
          <a:noFill/>
        </p:spPr>
        <p:txBody>
          <a:bodyPr wrap="square" rtlCol="0">
            <a:spAutoFit/>
          </a:bodyPr>
          <a:lstStyle/>
          <a:p>
            <a:pPr algn="ctr"/>
            <a:r>
              <a:rPr lang="en-US" sz="1600" b="1" u="sng" dirty="0" smtClean="0"/>
              <a:t>(Canadian Cottagers Only)</a:t>
            </a:r>
            <a:endParaRPr lang="en-US" sz="1600" b="1" u="sng" dirty="0"/>
          </a:p>
        </p:txBody>
      </p:sp>
      <p:sp>
        <p:nvSpPr>
          <p:cNvPr id="16" name="TextBox 15"/>
          <p:cNvSpPr txBox="1"/>
          <p:nvPr/>
        </p:nvSpPr>
        <p:spPr>
          <a:xfrm>
            <a:off x="560416" y="3124551"/>
            <a:ext cx="3857624" cy="338554"/>
          </a:xfrm>
          <a:prstGeom prst="rect">
            <a:avLst/>
          </a:prstGeom>
          <a:noFill/>
        </p:spPr>
        <p:txBody>
          <a:bodyPr wrap="square" rtlCol="0">
            <a:spAutoFit/>
          </a:bodyPr>
          <a:lstStyle/>
          <a:p>
            <a:pPr algn="ctr"/>
            <a:r>
              <a:rPr lang="en-US" sz="1600" b="1" u="sng" dirty="0" smtClean="0"/>
              <a:t>If Referendum, How Likely Vote</a:t>
            </a:r>
            <a:endParaRPr lang="en-US" sz="1600" b="1" u="sng" dirty="0"/>
          </a:p>
        </p:txBody>
      </p:sp>
      <p:sp>
        <p:nvSpPr>
          <p:cNvPr id="17" name="TextBox 16"/>
          <p:cNvSpPr txBox="1"/>
          <p:nvPr/>
        </p:nvSpPr>
        <p:spPr>
          <a:xfrm>
            <a:off x="5029200" y="3212489"/>
            <a:ext cx="3857624" cy="338554"/>
          </a:xfrm>
          <a:prstGeom prst="rect">
            <a:avLst/>
          </a:prstGeom>
          <a:noFill/>
        </p:spPr>
        <p:txBody>
          <a:bodyPr wrap="square" rtlCol="0">
            <a:spAutoFit/>
          </a:bodyPr>
          <a:lstStyle/>
          <a:p>
            <a:pPr algn="ctr"/>
            <a:r>
              <a:rPr lang="en-US" sz="1600" b="1" u="sng" dirty="0" smtClean="0"/>
              <a:t>If Referendum Today, How Vote</a:t>
            </a:r>
            <a:endParaRPr lang="en-US" sz="1600" b="1" u="sng" dirty="0"/>
          </a:p>
        </p:txBody>
      </p:sp>
      <p:graphicFrame>
        <p:nvGraphicFramePr>
          <p:cNvPr id="19" name="Object 5"/>
          <p:cNvGraphicFramePr>
            <a:graphicFrameLocks noChangeAspect="1"/>
          </p:cNvGraphicFramePr>
          <p:nvPr>
            <p:extLst>
              <p:ext uri="{D42A27DB-BD31-4B8C-83A1-F6EECF244321}">
                <p14:modId xmlns:p14="http://schemas.microsoft.com/office/powerpoint/2010/main" val="958567550"/>
              </p:ext>
            </p:extLst>
          </p:nvPr>
        </p:nvGraphicFramePr>
        <p:xfrm>
          <a:off x="4667246" y="3401053"/>
          <a:ext cx="4338204" cy="11531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3840108521"/>
              </p:ext>
            </p:extLst>
          </p:nvPr>
        </p:nvGraphicFramePr>
        <p:xfrm>
          <a:off x="2402898" y="4623419"/>
          <a:ext cx="4338204" cy="914841"/>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2146704" y="4454142"/>
            <a:ext cx="5479244" cy="338554"/>
          </a:xfrm>
          <a:prstGeom prst="rect">
            <a:avLst/>
          </a:prstGeom>
          <a:noFill/>
        </p:spPr>
        <p:txBody>
          <a:bodyPr wrap="square" rtlCol="0">
            <a:spAutoFit/>
          </a:bodyPr>
          <a:lstStyle/>
          <a:p>
            <a:pPr algn="ctr"/>
            <a:r>
              <a:rPr lang="en-US" sz="1600" b="1" u="sng" dirty="0" smtClean="0"/>
              <a:t>NWMO Issue Motivate You Vote in Fall Local Election</a:t>
            </a:r>
            <a:endParaRPr lang="en-US" sz="1600" b="1" u="sng" dirty="0"/>
          </a:p>
        </p:txBody>
      </p:sp>
      <p:cxnSp>
        <p:nvCxnSpPr>
          <p:cNvPr id="3" name="Straight Connector 2"/>
          <p:cNvCxnSpPr/>
          <p:nvPr/>
        </p:nvCxnSpPr>
        <p:spPr>
          <a:xfrm>
            <a:off x="714375" y="3069578"/>
            <a:ext cx="28575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24538" y="3091156"/>
            <a:ext cx="28575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2691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424" y="2908374"/>
            <a:ext cx="4416425" cy="1107996"/>
          </a:xfrm>
        </p:spPr>
        <p:txBody>
          <a:bodyPr>
            <a:normAutofit/>
          </a:bodyPr>
          <a:lstStyle/>
          <a:p>
            <a:pPr>
              <a:defRPr/>
            </a:pPr>
            <a:r>
              <a:rPr lang="en-US" sz="3000" dirty="0" smtClean="0"/>
              <a:t>Focus on DGR</a:t>
            </a:r>
            <a:endParaRPr lang="en-US" sz="3000" dirty="0"/>
          </a:p>
        </p:txBody>
      </p:sp>
      <p:sp>
        <p:nvSpPr>
          <p:cNvPr id="4" name="Slide Number Placeholder 3"/>
          <p:cNvSpPr>
            <a:spLocks noGrp="1"/>
          </p:cNvSpPr>
          <p:nvPr>
            <p:ph type="sldNum" sz="quarter" idx="12"/>
          </p:nvPr>
        </p:nvSpPr>
        <p:spPr/>
        <p:txBody>
          <a:bodyPr/>
          <a:lstStyle/>
          <a:p>
            <a:pPr>
              <a:defRPr/>
            </a:pPr>
            <a:fld id="{4E80561C-CDAC-41B1-8A72-B8F4D1B9B6B1}" type="slidenum">
              <a:rPr lang="en-US" smtClean="0"/>
              <a:pPr>
                <a:defRPr/>
              </a:pPr>
              <a:t>16</a:t>
            </a:fld>
            <a:endParaRPr lang="en-US" dirty="0"/>
          </a:p>
        </p:txBody>
      </p:sp>
    </p:spTree>
    <p:extLst>
      <p:ext uri="{BB962C8B-B14F-4D97-AF65-F5344CB8AC3E}">
        <p14:creationId xmlns:p14="http://schemas.microsoft.com/office/powerpoint/2010/main" val="4164916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
          <p:cNvGraphicFramePr>
            <a:graphicFrameLocks noChangeAspect="1"/>
          </p:cNvGraphicFramePr>
          <p:nvPr>
            <p:extLst>
              <p:ext uri="{D42A27DB-BD31-4B8C-83A1-F6EECF244321}">
                <p14:modId xmlns:p14="http://schemas.microsoft.com/office/powerpoint/2010/main" val="299777950"/>
              </p:ext>
            </p:extLst>
          </p:nvPr>
        </p:nvGraphicFramePr>
        <p:xfrm>
          <a:off x="100012" y="1374652"/>
          <a:ext cx="7943851" cy="4900003"/>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17"/>
          <p:cNvSpPr>
            <a:spLocks noGrp="1"/>
          </p:cNvSpPr>
          <p:nvPr>
            <p:ph type="sldNum" sz="quarter" idx="12"/>
          </p:nvPr>
        </p:nvSpPr>
        <p:spPr/>
        <p:txBody>
          <a:bodyPr/>
          <a:lstStyle/>
          <a:p>
            <a:fld id="{99DB18A3-D21F-4BB0-9E84-DFB029941648}" type="slidenum">
              <a:rPr lang="de-DE" smtClean="0"/>
              <a:pPr/>
              <a:t>17</a:t>
            </a:fld>
            <a:endParaRPr lang="de-DE" dirty="0"/>
          </a:p>
        </p:txBody>
      </p:sp>
      <p:sp>
        <p:nvSpPr>
          <p:cNvPr id="13" name="Title 12"/>
          <p:cNvSpPr>
            <a:spLocks noGrp="1"/>
          </p:cNvSpPr>
          <p:nvPr>
            <p:ph type="title"/>
          </p:nvPr>
        </p:nvSpPr>
        <p:spPr>
          <a:xfrm>
            <a:off x="838800" y="257299"/>
            <a:ext cx="8162325" cy="276999"/>
          </a:xfrm>
        </p:spPr>
        <p:txBody>
          <a:bodyPr/>
          <a:lstStyle/>
          <a:p>
            <a:r>
              <a:rPr lang="en-CA" dirty="0" smtClean="0"/>
              <a:t>Perceived Impact if Built</a:t>
            </a:r>
            <a:endParaRPr lang="en-CA" dirty="0"/>
          </a:p>
        </p:txBody>
      </p:sp>
      <p:sp>
        <p:nvSpPr>
          <p:cNvPr id="10" name="Rectangle 2"/>
          <p:cNvSpPr>
            <a:spLocks noChangeArrowheads="1"/>
          </p:cNvSpPr>
          <p:nvPr/>
        </p:nvSpPr>
        <p:spPr bwMode="auto">
          <a:xfrm>
            <a:off x="-65030" y="6459321"/>
            <a:ext cx="7757062" cy="369332"/>
          </a:xfrm>
          <a:prstGeom prst="rect">
            <a:avLst/>
          </a:prstGeom>
          <a:noFill/>
          <a:ln w="9525">
            <a:noFill/>
            <a:miter lim="800000"/>
            <a:headEnd/>
            <a:tailEnd/>
          </a:ln>
        </p:spPr>
        <p:txBody>
          <a:bodyPr wrap="square" anchor="b" anchorCtr="0">
            <a:spAutoFit/>
          </a:bodyPr>
          <a:lstStyle/>
          <a:p>
            <a:r>
              <a:rPr lang="en-US" sz="900" dirty="0"/>
              <a:t>9). If this storage facility is built, do you think it would have a very positive impact, somewhat positive, no real impact, somewhat negative impact or a very negative impact on the following:</a:t>
            </a:r>
          </a:p>
        </p:txBody>
      </p:sp>
      <p:sp>
        <p:nvSpPr>
          <p:cNvPr id="8" name="Text Box 5"/>
          <p:cNvSpPr txBox="1">
            <a:spLocks noChangeArrowheads="1"/>
          </p:cNvSpPr>
          <p:nvPr/>
        </p:nvSpPr>
        <p:spPr bwMode="auto">
          <a:xfrm>
            <a:off x="0" y="668370"/>
            <a:ext cx="9144000" cy="738664"/>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a:t>When probed on the perceived impact of the DGR,  opinion is more </a:t>
            </a:r>
            <a:r>
              <a:rPr lang="en-US" sz="1400" b="1" dirty="0" smtClean="0"/>
              <a:t>positive than negative on issues associated with the local economy and development, largely neutral on perceived use of the cottage, and more negative than positive on cottage value, rentability and tourism image of the area. </a:t>
            </a:r>
            <a:endParaRPr 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val="2219206094"/>
              </p:ext>
            </p:extLst>
          </p:nvPr>
        </p:nvGraphicFramePr>
        <p:xfrm>
          <a:off x="8092092" y="1439857"/>
          <a:ext cx="823319" cy="4846642"/>
        </p:xfrm>
        <a:graphic>
          <a:graphicData uri="http://schemas.openxmlformats.org/drawingml/2006/table">
            <a:tbl>
              <a:tblPr firstRow="1" bandRow="1">
                <a:tableStyleId>{5940675A-B579-460E-94D1-54222C63F5DA}</a:tableStyleId>
              </a:tblPr>
              <a:tblGrid>
                <a:gridCol w="823319"/>
              </a:tblGrid>
              <a:tr h="523996">
                <a:tc>
                  <a:txBody>
                    <a:bodyPr/>
                    <a:lstStyle/>
                    <a:p>
                      <a:pPr algn="ctr"/>
                      <a:r>
                        <a:rPr lang="en-US" sz="1100" dirty="0" smtClean="0"/>
                        <a:t>Net % +ve  minus -ve</a:t>
                      </a:r>
                      <a:endParaRPr lang="en-US" sz="1100" dirty="0"/>
                    </a:p>
                  </a:txBody>
                  <a:tcPr/>
                </a:tc>
              </a:tr>
              <a:tr h="720441">
                <a:tc>
                  <a:txBody>
                    <a:bodyPr/>
                    <a:lstStyle/>
                    <a:p>
                      <a:pPr algn="ctr"/>
                      <a:r>
                        <a:rPr lang="en-US" sz="1100" dirty="0" smtClean="0"/>
                        <a:t>+37%</a:t>
                      </a:r>
                      <a:endParaRPr lang="en-US" sz="1100" dirty="0"/>
                    </a:p>
                  </a:txBody>
                  <a:tcPr anchor="ctr"/>
                </a:tc>
              </a:tr>
              <a:tr h="720441">
                <a:tc>
                  <a:txBody>
                    <a:bodyPr/>
                    <a:lstStyle/>
                    <a:p>
                      <a:pPr algn="ctr"/>
                      <a:r>
                        <a:rPr lang="en-US" sz="1100" dirty="0" smtClean="0"/>
                        <a:t>+21%</a:t>
                      </a:r>
                      <a:endParaRPr lang="en-US" sz="1100" dirty="0"/>
                    </a:p>
                  </a:txBody>
                  <a:tcPr anchor="ctr"/>
                </a:tc>
              </a:tr>
              <a:tr h="720441">
                <a:tc>
                  <a:txBody>
                    <a:bodyPr/>
                    <a:lstStyle/>
                    <a:p>
                      <a:pPr algn="ctr"/>
                      <a:r>
                        <a:rPr lang="en-US" sz="1100" dirty="0" smtClean="0"/>
                        <a:t>-24%</a:t>
                      </a:r>
                      <a:endParaRPr lang="en-US" sz="1100" dirty="0"/>
                    </a:p>
                  </a:txBody>
                  <a:tcPr anchor="ctr"/>
                </a:tc>
              </a:tr>
              <a:tr h="720441">
                <a:tc>
                  <a:txBody>
                    <a:bodyPr/>
                    <a:lstStyle/>
                    <a:p>
                      <a:pPr algn="ctr"/>
                      <a:r>
                        <a:rPr lang="en-US" sz="1100" dirty="0" smtClean="0"/>
                        <a:t>-47%</a:t>
                      </a:r>
                      <a:endParaRPr lang="en-US" sz="1100" dirty="0"/>
                    </a:p>
                  </a:txBody>
                  <a:tcPr anchor="ctr"/>
                </a:tc>
              </a:tr>
              <a:tr h="720441">
                <a:tc>
                  <a:txBody>
                    <a:bodyPr/>
                    <a:lstStyle/>
                    <a:p>
                      <a:pPr algn="ctr"/>
                      <a:r>
                        <a:rPr lang="en-US" sz="1100" dirty="0" smtClean="0"/>
                        <a:t>-53%</a:t>
                      </a:r>
                      <a:endParaRPr lang="en-US" sz="1100" dirty="0"/>
                    </a:p>
                  </a:txBody>
                  <a:tcPr anchor="ctr"/>
                </a:tc>
              </a:tr>
              <a:tr h="720441">
                <a:tc>
                  <a:txBody>
                    <a:bodyPr/>
                    <a:lstStyle/>
                    <a:p>
                      <a:pPr algn="ctr"/>
                      <a:r>
                        <a:rPr lang="en-US" sz="1100" dirty="0" smtClean="0"/>
                        <a:t>-57%</a:t>
                      </a:r>
                      <a:endParaRPr lang="en-US" sz="1100" dirty="0"/>
                    </a:p>
                  </a:txBody>
                  <a:tcPr anchor="ctr"/>
                </a:tc>
              </a:tr>
            </a:tbl>
          </a:graphicData>
        </a:graphic>
      </p:graphicFrame>
    </p:spTree>
    <p:extLst>
      <p:ext uri="{BB962C8B-B14F-4D97-AF65-F5344CB8AC3E}">
        <p14:creationId xmlns:p14="http://schemas.microsoft.com/office/powerpoint/2010/main" val="136344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57299"/>
            <a:ext cx="8162325" cy="276999"/>
          </a:xfrm>
        </p:spPr>
        <p:txBody>
          <a:bodyPr/>
          <a:lstStyle/>
          <a:p>
            <a:r>
              <a:rPr lang="en-CA" dirty="0" smtClean="0"/>
              <a:t>Objectives and Methodology</a:t>
            </a:r>
            <a:endParaRPr lang="en-CA" sz="14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2</a:t>
            </a:fld>
            <a:endParaRPr lang="de-DE" dirty="0"/>
          </a:p>
        </p:txBody>
      </p:sp>
      <p:sp>
        <p:nvSpPr>
          <p:cNvPr id="6" name="Rectangle 3"/>
          <p:cNvSpPr txBox="1">
            <a:spLocks noChangeArrowheads="1"/>
          </p:cNvSpPr>
          <p:nvPr/>
        </p:nvSpPr>
        <p:spPr>
          <a:xfrm>
            <a:off x="653143" y="733025"/>
            <a:ext cx="7813963" cy="5597525"/>
          </a:xfrm>
          <a:prstGeom prst="rect">
            <a:avLst/>
          </a:prstGeom>
        </p:spPr>
        <p:txBody>
          <a:bodyPr/>
          <a:lstStyle/>
          <a:p>
            <a:pPr marL="342900" marR="0" lvl="0" indent="-342900" algn="just" defTabSz="914400" rtl="0" eaLnBrk="1" fontAlgn="auto" latinLnBrk="0" hangingPunct="1">
              <a:lnSpc>
                <a:spcPct val="100000"/>
              </a:lnSpc>
              <a:spcBef>
                <a:spcPct val="20000"/>
              </a:spcBef>
              <a:spcAft>
                <a:spcPct val="20000"/>
              </a:spcAft>
              <a:buClrTx/>
              <a:buSzTx/>
              <a:buFont typeface="Wingdings" pitchFamily="2" charset="2"/>
              <a:buChar char="Ø"/>
              <a:tabLst/>
              <a:defRPr/>
            </a:pPr>
            <a:endParaRPr kumimoji="0" lang="en-US" sz="1400" b="1" i="0" u="none" strike="noStrike" kern="1200" cap="none" spc="0" normalizeH="0" baseline="0" noProof="0" dirty="0" smtClean="0">
              <a:ln>
                <a:noFill/>
              </a:ln>
              <a:effectLst/>
              <a:uLnTx/>
              <a:uFillTx/>
              <a:latin typeface="+mn-lt"/>
              <a:ea typeface="+mn-ea"/>
              <a:cs typeface="+mn-cs"/>
            </a:endParaRPr>
          </a:p>
        </p:txBody>
      </p:sp>
      <p:sp>
        <p:nvSpPr>
          <p:cNvPr id="7" name="Rectangle 3"/>
          <p:cNvSpPr txBox="1">
            <a:spLocks noChangeArrowheads="1"/>
          </p:cNvSpPr>
          <p:nvPr/>
        </p:nvSpPr>
        <p:spPr>
          <a:xfrm>
            <a:off x="543714" y="678453"/>
            <a:ext cx="7937680" cy="4906539"/>
          </a:xfrm>
          <a:prstGeom prst="rect">
            <a:avLst/>
          </a:prstGeom>
        </p:spPr>
        <p:txBody>
          <a:bodyPr/>
          <a:lstStyle/>
          <a:p>
            <a:pPr marL="800100" lvl="1" indent="-342900">
              <a:spcBef>
                <a:spcPct val="20000"/>
              </a:spcBef>
              <a:spcAft>
                <a:spcPct val="20000"/>
              </a:spcAft>
              <a:buFont typeface="Wingdings" pitchFamily="2" charset="2"/>
              <a:buChar char="§"/>
            </a:pPr>
            <a:endParaRPr lang="en-US" sz="1600" b="1" dirty="0" smtClean="0">
              <a:solidFill>
                <a:srgbClr val="002060"/>
              </a:solidFill>
            </a:endParaRPr>
          </a:p>
          <a:p>
            <a:pPr marL="342900" lvl="0" indent="-342900">
              <a:spcBef>
                <a:spcPct val="20000"/>
              </a:spcBef>
              <a:spcAft>
                <a:spcPct val="20000"/>
              </a:spcAft>
              <a:buFont typeface="Wingdings" pitchFamily="2" charset="2"/>
              <a:buChar char="Ø"/>
              <a:defRPr/>
            </a:pPr>
            <a:r>
              <a:rPr lang="en-US" sz="1600" b="1" dirty="0" smtClean="0">
                <a:solidFill>
                  <a:srgbClr val="002060"/>
                </a:solidFill>
              </a:rPr>
              <a:t>At </a:t>
            </a:r>
            <a:r>
              <a:rPr lang="en-US" sz="1600" b="1" dirty="0">
                <a:solidFill>
                  <a:srgbClr val="002060"/>
                </a:solidFill>
              </a:rPr>
              <a:t>the 2013 AGM, the BBCA Executive was asked to gather input from members of the Bruce Beach Cottagers Association on the </a:t>
            </a:r>
            <a:r>
              <a:rPr lang="en-US" sz="1600" b="1" dirty="0" smtClean="0">
                <a:solidFill>
                  <a:srgbClr val="002060"/>
                </a:solidFill>
              </a:rPr>
              <a:t>Township </a:t>
            </a:r>
            <a:r>
              <a:rPr lang="en-US" sz="1600" b="1" dirty="0">
                <a:solidFill>
                  <a:srgbClr val="002060"/>
                </a:solidFill>
              </a:rPr>
              <a:t>of </a:t>
            </a:r>
            <a:r>
              <a:rPr lang="en-US" sz="1600" b="1" dirty="0" smtClean="0">
                <a:solidFill>
                  <a:srgbClr val="002060"/>
                </a:solidFill>
              </a:rPr>
              <a:t>Huron-Kinloss’ participation </a:t>
            </a:r>
            <a:r>
              <a:rPr lang="en-US" sz="1600" b="1" dirty="0">
                <a:solidFill>
                  <a:srgbClr val="002060"/>
                </a:solidFill>
              </a:rPr>
              <a:t>in the </a:t>
            </a:r>
            <a:r>
              <a:rPr lang="en-US" sz="1600" b="1" dirty="0" smtClean="0">
                <a:solidFill>
                  <a:srgbClr val="002060"/>
                </a:solidFill>
              </a:rPr>
              <a:t>NWMO’s s</a:t>
            </a:r>
            <a:r>
              <a:rPr lang="en-US" altLang="en-US" sz="1600" b="1" dirty="0" smtClean="0">
                <a:solidFill>
                  <a:srgbClr val="002060"/>
                </a:solidFill>
              </a:rPr>
              <a:t>ite selection process </a:t>
            </a:r>
            <a:r>
              <a:rPr lang="en-US" altLang="en-US" sz="1600" b="1" dirty="0">
                <a:solidFill>
                  <a:srgbClr val="002060"/>
                </a:solidFill>
              </a:rPr>
              <a:t>for </a:t>
            </a:r>
            <a:r>
              <a:rPr lang="en-US" altLang="en-US" sz="1600" b="1" dirty="0" smtClean="0">
                <a:solidFill>
                  <a:srgbClr val="002060"/>
                </a:solidFill>
              </a:rPr>
              <a:t>the long-term storage </a:t>
            </a:r>
            <a:r>
              <a:rPr lang="en-US" altLang="en-US" sz="1600" b="1" dirty="0">
                <a:solidFill>
                  <a:srgbClr val="002060"/>
                </a:solidFill>
              </a:rPr>
              <a:t>of </a:t>
            </a:r>
            <a:r>
              <a:rPr lang="en-US" altLang="en-US" sz="1600" b="1" dirty="0" smtClean="0">
                <a:solidFill>
                  <a:srgbClr val="002060"/>
                </a:solidFill>
              </a:rPr>
              <a:t>used nuclear fuel</a:t>
            </a:r>
            <a:r>
              <a:rPr lang="en-US" sz="1600" b="1" dirty="0" smtClean="0">
                <a:solidFill>
                  <a:srgbClr val="002060"/>
                </a:solidFill>
              </a:rPr>
              <a:t>. </a:t>
            </a:r>
          </a:p>
          <a:p>
            <a:pPr marL="800100" lvl="1" indent="-342900">
              <a:spcBef>
                <a:spcPct val="20000"/>
              </a:spcBef>
              <a:spcAft>
                <a:spcPct val="20000"/>
              </a:spcAft>
              <a:buFont typeface="Wingdings" pitchFamily="2" charset="2"/>
              <a:buChar char="Ø"/>
              <a:defRPr/>
            </a:pPr>
            <a:r>
              <a:rPr lang="en-US" sz="1600" b="1" dirty="0" smtClean="0">
                <a:solidFill>
                  <a:srgbClr val="002060"/>
                </a:solidFill>
              </a:rPr>
              <a:t>In order to maximize the opportunity for cottagers to provide feedback on important issues, a few questions were also added to the survey about the Deep Geologic Repository (DGR). </a:t>
            </a:r>
          </a:p>
          <a:p>
            <a:pPr marL="342900" lvl="0" indent="-342900">
              <a:spcBef>
                <a:spcPct val="20000"/>
              </a:spcBef>
              <a:spcAft>
                <a:spcPct val="20000"/>
              </a:spcAft>
              <a:buFont typeface="Wingdings" pitchFamily="2" charset="2"/>
              <a:buChar char="Ø"/>
              <a:defRPr/>
            </a:pPr>
            <a:r>
              <a:rPr lang="en-US" sz="1600" b="1" dirty="0" smtClean="0">
                <a:solidFill>
                  <a:srgbClr val="002060"/>
                </a:solidFill>
              </a:rPr>
              <a:t>Ipsos Reid was approached and agreed to design and conduct the survey (www.ipsos.ca). </a:t>
            </a:r>
          </a:p>
          <a:p>
            <a:pPr marL="342900" lvl="0" indent="-342900">
              <a:spcBef>
                <a:spcPct val="20000"/>
              </a:spcBef>
              <a:spcAft>
                <a:spcPct val="20000"/>
              </a:spcAft>
              <a:buFont typeface="Wingdings" pitchFamily="2" charset="2"/>
              <a:buChar char="Ø"/>
              <a:defRPr/>
            </a:pPr>
            <a:endParaRPr lang="en-US" sz="1600" b="1" dirty="0" smtClean="0">
              <a:solidFill>
                <a:srgbClr val="002060"/>
              </a:solidFill>
            </a:endParaRPr>
          </a:p>
          <a:p>
            <a:pPr marL="342900" lvl="0" indent="-342900">
              <a:spcBef>
                <a:spcPct val="20000"/>
              </a:spcBef>
              <a:spcAft>
                <a:spcPct val="20000"/>
              </a:spcAft>
              <a:buFont typeface="Wingdings" pitchFamily="2" charset="2"/>
              <a:buChar char="Ø"/>
              <a:defRPr/>
            </a:pPr>
            <a:r>
              <a:rPr lang="en-US" sz="1600" b="1" dirty="0" smtClean="0">
                <a:solidFill>
                  <a:srgbClr val="002060"/>
                </a:solidFill>
              </a:rPr>
              <a:t>Specifics associated with the survey include:</a:t>
            </a:r>
          </a:p>
          <a:p>
            <a:pPr marL="742950" lvl="1" indent="-285750">
              <a:spcBef>
                <a:spcPct val="20000"/>
              </a:spcBef>
              <a:spcAft>
                <a:spcPct val="20000"/>
              </a:spcAft>
              <a:buFont typeface="Wingdings" panose="05000000000000000000" pitchFamily="2" charset="2"/>
              <a:buChar char="§"/>
            </a:pPr>
            <a:r>
              <a:rPr lang="en-US" sz="1600" b="1" dirty="0" smtClean="0">
                <a:solidFill>
                  <a:srgbClr val="002060"/>
                </a:solidFill>
              </a:rPr>
              <a:t>Conducted online between April 23-May 14, 2014.  Approximately 10-15 minutes in length. </a:t>
            </a:r>
          </a:p>
          <a:p>
            <a:pPr marL="742950" lvl="1" indent="-285750">
              <a:buFont typeface="Wingdings" panose="05000000000000000000" pitchFamily="2" charset="2"/>
              <a:buChar char="§"/>
            </a:pPr>
            <a:r>
              <a:rPr lang="en-US" altLang="en-US" sz="1600" b="1" dirty="0">
                <a:solidFill>
                  <a:srgbClr val="002060"/>
                </a:solidFill>
              </a:rPr>
              <a:t>Members were sent an email inviting their participation and directing them to a </a:t>
            </a:r>
            <a:r>
              <a:rPr lang="en-US" altLang="en-US" sz="1600" b="1" dirty="0" smtClean="0">
                <a:solidFill>
                  <a:srgbClr val="002060"/>
                </a:solidFill>
              </a:rPr>
              <a:t>centrally housed </a:t>
            </a:r>
            <a:r>
              <a:rPr lang="en-US" altLang="en-US" sz="1600" b="1" dirty="0">
                <a:solidFill>
                  <a:srgbClr val="002060"/>
                </a:solidFill>
              </a:rPr>
              <a:t>URL to complete the survey. </a:t>
            </a:r>
            <a:endParaRPr lang="en-US" altLang="en-US" sz="1600" b="1" dirty="0" smtClean="0">
              <a:solidFill>
                <a:srgbClr val="002060"/>
              </a:solidFill>
            </a:endParaRPr>
          </a:p>
          <a:p>
            <a:pPr marL="742950" lvl="1" indent="-285750">
              <a:buFont typeface="Wingdings" panose="05000000000000000000" pitchFamily="2" charset="2"/>
              <a:buChar char="§"/>
            </a:pPr>
            <a:r>
              <a:rPr lang="en-US" altLang="en-US" sz="1600" b="1" dirty="0">
                <a:solidFill>
                  <a:srgbClr val="002060"/>
                </a:solidFill>
              </a:rPr>
              <a:t>A total of </a:t>
            </a:r>
            <a:r>
              <a:rPr lang="en-US" altLang="en-US" sz="1600" b="1" dirty="0" smtClean="0">
                <a:solidFill>
                  <a:srgbClr val="002060"/>
                </a:solidFill>
              </a:rPr>
              <a:t>385 cottagers </a:t>
            </a:r>
            <a:r>
              <a:rPr lang="en-US" altLang="en-US" sz="1600" b="1" dirty="0">
                <a:solidFill>
                  <a:srgbClr val="002060"/>
                </a:solidFill>
              </a:rPr>
              <a:t>were invited to participate, while </a:t>
            </a:r>
            <a:r>
              <a:rPr lang="en-US" altLang="en-US" sz="1600" b="1" dirty="0" smtClean="0">
                <a:solidFill>
                  <a:srgbClr val="002060"/>
                </a:solidFill>
              </a:rPr>
              <a:t>209 </a:t>
            </a:r>
            <a:r>
              <a:rPr lang="en-US" altLang="en-US" sz="1600" b="1" dirty="0">
                <a:solidFill>
                  <a:srgbClr val="002060"/>
                </a:solidFill>
              </a:rPr>
              <a:t>completed the survey. This is a response rate </a:t>
            </a:r>
            <a:r>
              <a:rPr lang="en-US" altLang="en-US" sz="1600" b="1" dirty="0" smtClean="0">
                <a:solidFill>
                  <a:srgbClr val="002060"/>
                </a:solidFill>
              </a:rPr>
              <a:t>of 54%, a moderate response rate in </a:t>
            </a:r>
            <a:r>
              <a:rPr lang="en-US" altLang="en-US" sz="1600" b="1" dirty="0">
                <a:solidFill>
                  <a:srgbClr val="002060"/>
                </a:solidFill>
              </a:rPr>
              <a:t>the market and opinion research business. </a:t>
            </a:r>
            <a:endParaRPr lang="en-US" sz="1600" b="1" dirty="0">
              <a:solidFill>
                <a:srgbClr val="002060"/>
              </a:solidFill>
            </a:endParaRPr>
          </a:p>
          <a:p>
            <a:pPr marL="742950" lvl="1" indent="-285750">
              <a:buFont typeface="Wingdings" panose="05000000000000000000" pitchFamily="2" charset="2"/>
              <a:buChar char="§"/>
            </a:pPr>
            <a:r>
              <a:rPr lang="en-US" sz="1600" b="1" dirty="0" smtClean="0">
                <a:solidFill>
                  <a:srgbClr val="002060"/>
                </a:solidFill>
              </a:rPr>
              <a:t>The credibility interval for data for a sample of this size is approximately +/-7 percentage points.  </a:t>
            </a:r>
          </a:p>
          <a:p>
            <a:pPr marL="342900" indent="-342900">
              <a:spcBef>
                <a:spcPct val="20000"/>
              </a:spcBef>
              <a:spcAft>
                <a:spcPct val="20000"/>
              </a:spcAft>
              <a:buFont typeface="Wingdings" pitchFamily="2" charset="2"/>
              <a:buChar char="Ø"/>
            </a:pPr>
            <a:endParaRPr kumimoji="0" lang="en-US" sz="1600" b="1" i="0" u="none" strike="noStrike" kern="1200" cap="none" spc="0" normalizeH="0" baseline="0" noProof="0" dirty="0" smtClean="0">
              <a:ln>
                <a:noFill/>
              </a:ln>
              <a:solidFill>
                <a:srgbClr val="002060"/>
              </a:solidFill>
              <a:effectLst/>
              <a:uLnTx/>
              <a:uFillTx/>
            </a:endParaRPr>
          </a:p>
          <a:p>
            <a:pPr marL="342900" marR="0" lvl="0" indent="-342900" defTabSz="914400" rtl="0" eaLnBrk="1" fontAlgn="auto" latinLnBrk="0" hangingPunct="1">
              <a:lnSpc>
                <a:spcPct val="100000"/>
              </a:lnSpc>
              <a:spcBef>
                <a:spcPct val="20000"/>
              </a:spcBef>
              <a:spcAft>
                <a:spcPct val="20000"/>
              </a:spcAft>
              <a:buClrTx/>
              <a:buSzTx/>
              <a:buFont typeface="Wingdings" pitchFamily="2" charset="2"/>
              <a:buChar char="Ø"/>
              <a:tabLst/>
              <a:defRPr/>
            </a:pPr>
            <a:endParaRPr kumimoji="0" lang="en-US" sz="1600" b="1" i="0" u="none" strike="noStrike" kern="1200" cap="none" spc="0" normalizeH="0" baseline="0" noProof="0" dirty="0" smtClean="0">
              <a:ln>
                <a:noFill/>
              </a:ln>
              <a:solidFill>
                <a:srgbClr val="002060"/>
              </a:solidFill>
              <a:effectLst/>
              <a:uLnTx/>
              <a:uFillTx/>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defRPr/>
            </a:pPr>
            <a:r>
              <a:rPr lang="en-US" sz="3000" dirty="0" smtClean="0"/>
              <a:t>Cottager (Respondent) Background</a:t>
            </a:r>
            <a:endParaRPr lang="en-US" sz="3000" dirty="0"/>
          </a:p>
        </p:txBody>
      </p:sp>
      <p:sp>
        <p:nvSpPr>
          <p:cNvPr id="4" name="Slide Number Placeholder 3"/>
          <p:cNvSpPr>
            <a:spLocks noGrp="1"/>
          </p:cNvSpPr>
          <p:nvPr>
            <p:ph type="sldNum" sz="quarter" idx="12"/>
          </p:nvPr>
        </p:nvSpPr>
        <p:spPr/>
        <p:txBody>
          <a:bodyPr/>
          <a:lstStyle/>
          <a:p>
            <a:pPr>
              <a:defRPr/>
            </a:pPr>
            <a:fld id="{4E80561C-CDAC-41B1-8A72-B8F4D1B9B6B1}" type="slidenum">
              <a:rPr lang="en-US" smtClean="0"/>
              <a:pPr>
                <a:defRPr/>
              </a:pPr>
              <a:t>3</a:t>
            </a:fld>
            <a:endParaRPr lang="en-US" dirty="0"/>
          </a:p>
        </p:txBody>
      </p:sp>
    </p:spTree>
    <p:extLst>
      <p:ext uri="{BB962C8B-B14F-4D97-AF65-F5344CB8AC3E}">
        <p14:creationId xmlns:p14="http://schemas.microsoft.com/office/powerpoint/2010/main" val="19149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99DB18A3-D21F-4BB0-9E84-DFB029941648}" type="slidenum">
              <a:rPr lang="de-DE" smtClean="0"/>
              <a:pPr/>
              <a:t>4</a:t>
            </a:fld>
            <a:endParaRPr lang="de-DE" dirty="0"/>
          </a:p>
        </p:txBody>
      </p:sp>
      <p:sp>
        <p:nvSpPr>
          <p:cNvPr id="9" name="Title 12"/>
          <p:cNvSpPr>
            <a:spLocks noGrp="1"/>
          </p:cNvSpPr>
          <p:nvPr>
            <p:ph type="title"/>
          </p:nvPr>
        </p:nvSpPr>
        <p:spPr>
          <a:xfrm>
            <a:off x="838200" y="257582"/>
            <a:ext cx="8162925" cy="276999"/>
          </a:xfrm>
        </p:spPr>
        <p:txBody>
          <a:bodyPr/>
          <a:lstStyle/>
          <a:p>
            <a:r>
              <a:rPr lang="en-US" dirty="0" smtClean="0"/>
              <a:t>Cottager (Respondent) Background</a:t>
            </a:r>
            <a:endParaRPr lang="en-CA" dirty="0"/>
          </a:p>
        </p:txBody>
      </p:sp>
      <p:sp>
        <p:nvSpPr>
          <p:cNvPr id="10" name="Text Box 5"/>
          <p:cNvSpPr txBox="1">
            <a:spLocks noChangeArrowheads="1"/>
          </p:cNvSpPr>
          <p:nvPr/>
        </p:nvSpPr>
        <p:spPr bwMode="auto">
          <a:xfrm>
            <a:off x="0" y="739810"/>
            <a:ext cx="9144000" cy="523220"/>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Cottagers report that on average they have owned their properties for over 50 years, that they use their cottages for an average of 18 weeks per year, and that last year they spent, on average, $6,000 in the area. </a:t>
            </a:r>
          </a:p>
        </p:txBody>
      </p:sp>
      <p:sp>
        <p:nvSpPr>
          <p:cNvPr id="4" name="TextBox 3"/>
          <p:cNvSpPr txBox="1"/>
          <p:nvPr/>
        </p:nvSpPr>
        <p:spPr>
          <a:xfrm>
            <a:off x="5043488" y="1387455"/>
            <a:ext cx="3857624" cy="707886"/>
          </a:xfrm>
          <a:prstGeom prst="rect">
            <a:avLst/>
          </a:prstGeom>
          <a:noFill/>
        </p:spPr>
        <p:txBody>
          <a:bodyPr wrap="square" rtlCol="0">
            <a:spAutoFit/>
          </a:bodyPr>
          <a:lstStyle/>
          <a:p>
            <a:pPr algn="ctr"/>
            <a:r>
              <a:rPr lang="en-US" sz="1600" b="1" u="sng" dirty="0" smtClean="0"/>
              <a:t>Average Number of Weeks Cottage Used</a:t>
            </a:r>
          </a:p>
          <a:p>
            <a:pPr algn="ctr"/>
            <a:r>
              <a:rPr lang="en-US" sz="1200" dirty="0" smtClean="0"/>
              <a:t>(Approximately </a:t>
            </a:r>
            <a:r>
              <a:rPr lang="en-US" sz="1200" dirty="0"/>
              <a:t>how many weeks per year do you use your Bruce Beach property</a:t>
            </a:r>
            <a:r>
              <a:rPr lang="en-US" sz="1200" dirty="0" smtClean="0"/>
              <a:t>?)</a:t>
            </a:r>
            <a:endParaRPr lang="en-US" sz="1200" dirty="0"/>
          </a:p>
        </p:txBody>
      </p:sp>
      <p:sp>
        <p:nvSpPr>
          <p:cNvPr id="13" name="TextBox 12"/>
          <p:cNvSpPr txBox="1"/>
          <p:nvPr/>
        </p:nvSpPr>
        <p:spPr>
          <a:xfrm>
            <a:off x="260372" y="1399976"/>
            <a:ext cx="4497360" cy="769441"/>
          </a:xfrm>
          <a:prstGeom prst="rect">
            <a:avLst/>
          </a:prstGeom>
          <a:noFill/>
        </p:spPr>
        <p:txBody>
          <a:bodyPr wrap="square" rtlCol="0">
            <a:spAutoFit/>
          </a:bodyPr>
          <a:lstStyle/>
          <a:p>
            <a:r>
              <a:rPr lang="en-US" sz="1600" b="1" u="sng" dirty="0" smtClean="0"/>
              <a:t>Average Number of Years Family Owned Cottage</a:t>
            </a:r>
          </a:p>
          <a:p>
            <a:r>
              <a:rPr lang="en-US" sz="1200" dirty="0"/>
              <a:t>(</a:t>
            </a:r>
            <a:r>
              <a:rPr lang="en-US" sz="1200" dirty="0" smtClean="0"/>
              <a:t>How </a:t>
            </a:r>
            <a:r>
              <a:rPr lang="en-US" sz="1200" dirty="0"/>
              <a:t>long have you/your family owned your Bruce Beach property</a:t>
            </a:r>
            <a:r>
              <a:rPr lang="en-US" sz="1200" dirty="0" smtClean="0"/>
              <a:t>?)</a:t>
            </a:r>
            <a:endParaRPr lang="en-US" sz="1200" dirty="0"/>
          </a:p>
          <a:p>
            <a:endParaRPr lang="en-US" sz="1600" b="1" u="sng" dirty="0"/>
          </a:p>
        </p:txBody>
      </p:sp>
      <p:sp>
        <p:nvSpPr>
          <p:cNvPr id="17" name="TextBox 16"/>
          <p:cNvSpPr txBox="1"/>
          <p:nvPr/>
        </p:nvSpPr>
        <p:spPr>
          <a:xfrm>
            <a:off x="2614602" y="3746753"/>
            <a:ext cx="4400556" cy="1261884"/>
          </a:xfrm>
          <a:prstGeom prst="rect">
            <a:avLst/>
          </a:prstGeom>
          <a:noFill/>
        </p:spPr>
        <p:txBody>
          <a:bodyPr wrap="square" rtlCol="0">
            <a:spAutoFit/>
          </a:bodyPr>
          <a:lstStyle/>
          <a:p>
            <a:pPr algn="ctr"/>
            <a:r>
              <a:rPr lang="en-US" sz="1600" b="1" u="sng" dirty="0" smtClean="0"/>
              <a:t>Average $ Spent Last Year in Local Cottage Area</a:t>
            </a:r>
          </a:p>
          <a:p>
            <a:pPr algn="ctr"/>
            <a:r>
              <a:rPr lang="en-US" sz="1200" dirty="0" smtClean="0"/>
              <a:t>(Approximately </a:t>
            </a:r>
            <a:r>
              <a:rPr lang="en-US" sz="1200" dirty="0"/>
              <a:t>how much would you estimate that you spent last year in the Kincardine and surrounding area, including everything from groceries, eating out and shopping to using local companies/tradespeople for cottage improvements or services? (excluding property taxes) </a:t>
            </a:r>
            <a:endParaRPr lang="en-US" sz="1200" b="1" u="sng" dirty="0"/>
          </a:p>
        </p:txBody>
      </p:sp>
      <p:graphicFrame>
        <p:nvGraphicFramePr>
          <p:cNvPr id="20" name="Content Placeholder 4"/>
          <p:cNvGraphicFramePr>
            <a:graphicFrameLocks noGrp="1"/>
          </p:cNvGraphicFramePr>
          <p:nvPr>
            <p:ph idx="1"/>
            <p:extLst>
              <p:ext uri="{D42A27DB-BD31-4B8C-83A1-F6EECF244321}">
                <p14:modId xmlns:p14="http://schemas.microsoft.com/office/powerpoint/2010/main" val="636699026"/>
              </p:ext>
            </p:extLst>
          </p:nvPr>
        </p:nvGraphicFramePr>
        <p:xfrm>
          <a:off x="0" y="2302796"/>
          <a:ext cx="4748213" cy="14208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4"/>
          <p:cNvGraphicFramePr>
            <a:graphicFrameLocks/>
          </p:cNvGraphicFramePr>
          <p:nvPr>
            <p:extLst>
              <p:ext uri="{D42A27DB-BD31-4B8C-83A1-F6EECF244321}">
                <p14:modId xmlns:p14="http://schemas.microsoft.com/office/powerpoint/2010/main" val="686316531"/>
              </p:ext>
            </p:extLst>
          </p:nvPr>
        </p:nvGraphicFramePr>
        <p:xfrm>
          <a:off x="4643438" y="2302796"/>
          <a:ext cx="4572000" cy="1420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ontent Placeholder 4"/>
          <p:cNvGraphicFramePr>
            <a:graphicFrameLocks/>
          </p:cNvGraphicFramePr>
          <p:nvPr>
            <p:extLst>
              <p:ext uri="{D42A27DB-BD31-4B8C-83A1-F6EECF244321}">
                <p14:modId xmlns:p14="http://schemas.microsoft.com/office/powerpoint/2010/main" val="3706398670"/>
              </p:ext>
            </p:extLst>
          </p:nvPr>
        </p:nvGraphicFramePr>
        <p:xfrm>
          <a:off x="2466189" y="5008637"/>
          <a:ext cx="4572000" cy="1420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40504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defRPr/>
            </a:pPr>
            <a:r>
              <a:rPr lang="en-US" sz="3000" dirty="0" smtClean="0"/>
              <a:t>Familiarity and Support/Oppose </a:t>
            </a:r>
            <a:endParaRPr lang="en-US" sz="3000" dirty="0"/>
          </a:p>
        </p:txBody>
      </p:sp>
      <p:sp>
        <p:nvSpPr>
          <p:cNvPr id="4" name="Slide Number Placeholder 3"/>
          <p:cNvSpPr>
            <a:spLocks noGrp="1"/>
          </p:cNvSpPr>
          <p:nvPr>
            <p:ph type="sldNum" sz="quarter" idx="12"/>
          </p:nvPr>
        </p:nvSpPr>
        <p:spPr/>
        <p:txBody>
          <a:bodyPr/>
          <a:lstStyle/>
          <a:p>
            <a:pPr>
              <a:defRPr/>
            </a:pPr>
            <a:fld id="{4E80561C-CDAC-41B1-8A72-B8F4D1B9B6B1}" type="slidenum">
              <a:rPr lang="en-US" smtClean="0"/>
              <a:pPr>
                <a:defRPr/>
              </a:pPr>
              <a:t>5</a:t>
            </a:fld>
            <a:endParaRPr lang="en-US" dirty="0"/>
          </a:p>
        </p:txBody>
      </p:sp>
    </p:spTree>
    <p:extLst>
      <p:ext uri="{BB962C8B-B14F-4D97-AF65-F5344CB8AC3E}">
        <p14:creationId xmlns:p14="http://schemas.microsoft.com/office/powerpoint/2010/main" val="189536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99DB18A3-D21F-4BB0-9E84-DFB029941648}" type="slidenum">
              <a:rPr lang="de-DE" smtClean="0"/>
              <a:pPr/>
              <a:t>6</a:t>
            </a:fld>
            <a:endParaRPr lang="de-DE" dirty="0"/>
          </a:p>
        </p:txBody>
      </p:sp>
      <p:sp>
        <p:nvSpPr>
          <p:cNvPr id="9" name="Title 12"/>
          <p:cNvSpPr>
            <a:spLocks noGrp="1"/>
          </p:cNvSpPr>
          <p:nvPr>
            <p:ph type="title"/>
          </p:nvPr>
        </p:nvSpPr>
        <p:spPr>
          <a:xfrm>
            <a:off x="838200" y="257582"/>
            <a:ext cx="8162925" cy="276999"/>
          </a:xfrm>
        </p:spPr>
        <p:txBody>
          <a:bodyPr/>
          <a:lstStyle/>
          <a:p>
            <a:r>
              <a:rPr lang="en-US" dirty="0"/>
              <a:t>Familiarity with </a:t>
            </a:r>
            <a:r>
              <a:rPr lang="en-US" dirty="0" smtClean="0"/>
              <a:t>the NWMO Process and DGR and General Support/Oppose</a:t>
            </a:r>
            <a:endParaRPr lang="en-CA" dirty="0"/>
          </a:p>
        </p:txBody>
      </p:sp>
      <p:sp>
        <p:nvSpPr>
          <p:cNvPr id="11" name="Rectangle 2"/>
          <p:cNvSpPr>
            <a:spLocks noChangeArrowheads="1"/>
          </p:cNvSpPr>
          <p:nvPr/>
        </p:nvSpPr>
        <p:spPr bwMode="auto">
          <a:xfrm>
            <a:off x="-65031" y="5845845"/>
            <a:ext cx="8966143" cy="923330"/>
          </a:xfrm>
          <a:prstGeom prst="rect">
            <a:avLst/>
          </a:prstGeom>
          <a:noFill/>
          <a:ln w="9525">
            <a:noFill/>
            <a:miter lim="800000"/>
            <a:headEnd/>
            <a:tailEnd/>
          </a:ln>
        </p:spPr>
        <p:txBody>
          <a:bodyPr wrap="square" anchor="b" anchorCtr="0">
            <a:spAutoFit/>
          </a:bodyPr>
          <a:lstStyle/>
          <a:p>
            <a:r>
              <a:rPr lang="en-US" sz="900" dirty="0"/>
              <a:t>1). How familiar are you with these two projects</a:t>
            </a:r>
            <a:r>
              <a:rPr lang="en-US" sz="900" dirty="0" smtClean="0"/>
              <a:t>…? a</a:t>
            </a:r>
            <a:r>
              <a:rPr lang="en-US" sz="900" dirty="0"/>
              <a:t>. The Township of Huron-Kinloss’ participation in the Nuclear Waste Management Organization's (NWMO) process to select a permanent site for the disposal of spent nuclear fuel from across Canada</a:t>
            </a:r>
            <a:r>
              <a:rPr lang="en-US" sz="900" dirty="0" smtClean="0"/>
              <a:t>. b</a:t>
            </a:r>
            <a:r>
              <a:rPr lang="en-US" sz="900" dirty="0"/>
              <a:t>. Ontario Power Generation’s proposal to build a Deep Geological Repository (DGR) for low and intermediate level radioactive waste from Ontario reactors at the Bruce Power Nuclear site</a:t>
            </a:r>
            <a:r>
              <a:rPr lang="en-US" sz="900" dirty="0" smtClean="0"/>
              <a:t>. IF </a:t>
            </a:r>
            <a:r>
              <a:rPr lang="en-US" sz="900" dirty="0"/>
              <a:t>VERY/SOMEWHAT FAMILIAR NWMO ISSUE </a:t>
            </a:r>
            <a:r>
              <a:rPr lang="en-US" sz="900" dirty="0" smtClean="0"/>
              <a:t>2a</a:t>
            </a:r>
            <a:r>
              <a:rPr lang="en-US" sz="900" dirty="0"/>
              <a:t>). And, based on what you know or have heard, generally speaking, do you support or oppose locating a permanent site for the disposal of spent nuclear fuel from across Canada in Huron-Kinloss Township</a:t>
            </a:r>
            <a:r>
              <a:rPr lang="en-US" sz="900" dirty="0" smtClean="0"/>
              <a:t>? IF </a:t>
            </a:r>
            <a:r>
              <a:rPr lang="en-US" sz="900" dirty="0"/>
              <a:t>VERY/SOMEWHAT FAMILIAR DGR ISSUE </a:t>
            </a:r>
            <a:r>
              <a:rPr lang="en-US" sz="900" dirty="0" smtClean="0"/>
              <a:t>Q2b 2b</a:t>
            </a:r>
            <a:r>
              <a:rPr lang="en-US" sz="900" dirty="0"/>
              <a:t>). And, based on what you know or have heard, generally speaking, do you support or oppose building a deep underground nuclear (DGR) waste storage facility for low and intermediate level radioactive waste from Ontario reactors at the Bruce Power Nuclear facility</a:t>
            </a:r>
            <a:r>
              <a:rPr lang="en-US" sz="900" dirty="0" smtClean="0"/>
              <a:t>?</a:t>
            </a:r>
            <a:endParaRPr lang="en-US" sz="900" dirty="0"/>
          </a:p>
        </p:txBody>
      </p:sp>
      <p:graphicFrame>
        <p:nvGraphicFramePr>
          <p:cNvPr id="7" name="Object 5"/>
          <p:cNvGraphicFramePr>
            <a:graphicFrameLocks noChangeAspect="1"/>
          </p:cNvGraphicFramePr>
          <p:nvPr>
            <p:extLst>
              <p:ext uri="{D42A27DB-BD31-4B8C-83A1-F6EECF244321}">
                <p14:modId xmlns:p14="http://schemas.microsoft.com/office/powerpoint/2010/main" val="3875103722"/>
              </p:ext>
            </p:extLst>
          </p:nvPr>
        </p:nvGraphicFramePr>
        <p:xfrm>
          <a:off x="79836" y="1600196"/>
          <a:ext cx="4338204" cy="21675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5"/>
          <p:cNvSpPr txBox="1">
            <a:spLocks noChangeArrowheads="1"/>
          </p:cNvSpPr>
          <p:nvPr/>
        </p:nvSpPr>
        <p:spPr bwMode="auto">
          <a:xfrm>
            <a:off x="0" y="739810"/>
            <a:ext cx="9144000" cy="523220"/>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Cottagers report that they are familiar with both the NWMO and DGR issues (although a bit more with the latter than the former). Among those familiar, top-of-mind opinion is more negative than positive toward both, but particularly NWMO.  </a:t>
            </a:r>
          </a:p>
        </p:txBody>
      </p:sp>
      <p:graphicFrame>
        <p:nvGraphicFramePr>
          <p:cNvPr id="12" name="Object 5"/>
          <p:cNvGraphicFramePr>
            <a:graphicFrameLocks noChangeAspect="1"/>
          </p:cNvGraphicFramePr>
          <p:nvPr>
            <p:extLst>
              <p:ext uri="{D42A27DB-BD31-4B8C-83A1-F6EECF244321}">
                <p14:modId xmlns:p14="http://schemas.microsoft.com/office/powerpoint/2010/main" val="2424083412"/>
              </p:ext>
            </p:extLst>
          </p:nvPr>
        </p:nvGraphicFramePr>
        <p:xfrm>
          <a:off x="233796" y="4007882"/>
          <a:ext cx="3938188" cy="188594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171984" y="1430919"/>
            <a:ext cx="1142999" cy="338554"/>
          </a:xfrm>
          <a:prstGeom prst="rect">
            <a:avLst/>
          </a:prstGeom>
          <a:noFill/>
        </p:spPr>
        <p:txBody>
          <a:bodyPr wrap="square" rtlCol="0">
            <a:spAutoFit/>
          </a:bodyPr>
          <a:lstStyle/>
          <a:p>
            <a:r>
              <a:rPr lang="en-US" sz="1600" b="1" u="sng" dirty="0" smtClean="0"/>
              <a:t>Familiarity</a:t>
            </a:r>
            <a:endParaRPr lang="en-US" sz="1600" b="1" u="sng" dirty="0"/>
          </a:p>
        </p:txBody>
      </p:sp>
      <p:graphicFrame>
        <p:nvGraphicFramePr>
          <p:cNvPr id="14" name="Object 5"/>
          <p:cNvGraphicFramePr>
            <a:graphicFrameLocks noChangeAspect="1"/>
          </p:cNvGraphicFramePr>
          <p:nvPr>
            <p:extLst>
              <p:ext uri="{D42A27DB-BD31-4B8C-83A1-F6EECF244321}">
                <p14:modId xmlns:p14="http://schemas.microsoft.com/office/powerpoint/2010/main" val="1399767397"/>
              </p:ext>
            </p:extLst>
          </p:nvPr>
        </p:nvGraphicFramePr>
        <p:xfrm>
          <a:off x="4805796" y="1600197"/>
          <a:ext cx="4338204" cy="21002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01781363"/>
              </p:ext>
            </p:extLst>
          </p:nvPr>
        </p:nvGraphicFramePr>
        <p:xfrm>
          <a:off x="5086365" y="4007882"/>
          <a:ext cx="3657567" cy="1905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3057525" y="3635769"/>
            <a:ext cx="3857624" cy="523220"/>
          </a:xfrm>
          <a:prstGeom prst="rect">
            <a:avLst/>
          </a:prstGeom>
          <a:noFill/>
        </p:spPr>
        <p:txBody>
          <a:bodyPr wrap="square" rtlCol="0">
            <a:spAutoFit/>
          </a:bodyPr>
          <a:lstStyle/>
          <a:p>
            <a:pPr algn="ctr"/>
            <a:r>
              <a:rPr lang="en-US" sz="1600" b="1" u="sng" dirty="0" smtClean="0"/>
              <a:t>Support/Oppose</a:t>
            </a:r>
          </a:p>
          <a:p>
            <a:pPr algn="ctr"/>
            <a:r>
              <a:rPr lang="en-US" sz="1200" b="1" u="sng" dirty="0" smtClean="0"/>
              <a:t>(among “very” or “somewhat” familiar)</a:t>
            </a:r>
            <a:endParaRPr lang="en-US" sz="1200" b="1" u="sng" dirty="0"/>
          </a:p>
        </p:txBody>
      </p:sp>
      <p:sp>
        <p:nvSpPr>
          <p:cNvPr id="2" name="Right Brace 1"/>
          <p:cNvSpPr/>
          <p:nvPr/>
        </p:nvSpPr>
        <p:spPr>
          <a:xfrm rot="5400000">
            <a:off x="1977029" y="2691874"/>
            <a:ext cx="167880" cy="18216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ight Brace 18"/>
          <p:cNvSpPr/>
          <p:nvPr/>
        </p:nvSpPr>
        <p:spPr>
          <a:xfrm rot="5400000">
            <a:off x="6874073" y="2673284"/>
            <a:ext cx="167880" cy="18216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Down Arrow 2"/>
          <p:cNvSpPr/>
          <p:nvPr/>
        </p:nvSpPr>
        <p:spPr>
          <a:xfrm>
            <a:off x="1943101" y="3929538"/>
            <a:ext cx="242887" cy="299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a:off x="6836569" y="3858097"/>
            <a:ext cx="242887" cy="299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50233" y="3654967"/>
            <a:ext cx="514350" cy="276999"/>
          </a:xfrm>
          <a:prstGeom prst="rect">
            <a:avLst/>
          </a:prstGeom>
          <a:noFill/>
        </p:spPr>
        <p:txBody>
          <a:bodyPr wrap="square" rtlCol="0">
            <a:spAutoFit/>
          </a:bodyPr>
          <a:lstStyle/>
          <a:p>
            <a:r>
              <a:rPr lang="en-US" sz="1200" b="1" dirty="0" smtClean="0"/>
              <a:t>77%</a:t>
            </a:r>
            <a:endParaRPr lang="en-US" sz="1200" b="1" dirty="0"/>
          </a:p>
        </p:txBody>
      </p:sp>
      <p:sp>
        <p:nvSpPr>
          <p:cNvPr id="21" name="TextBox 20"/>
          <p:cNvSpPr txBox="1"/>
          <p:nvPr/>
        </p:nvSpPr>
        <p:spPr>
          <a:xfrm>
            <a:off x="6772277" y="3598400"/>
            <a:ext cx="514350" cy="276999"/>
          </a:xfrm>
          <a:prstGeom prst="rect">
            <a:avLst/>
          </a:prstGeom>
          <a:noFill/>
        </p:spPr>
        <p:txBody>
          <a:bodyPr wrap="square" rtlCol="0">
            <a:spAutoFit/>
          </a:bodyPr>
          <a:lstStyle/>
          <a:p>
            <a:r>
              <a:rPr lang="en-US" sz="1200" b="1" dirty="0" smtClean="0"/>
              <a:t>86%</a:t>
            </a:r>
            <a:endParaRPr lang="en-US" sz="1200" b="1" dirty="0"/>
          </a:p>
        </p:txBody>
      </p:sp>
      <p:sp>
        <p:nvSpPr>
          <p:cNvPr id="22" name="TextBox 21"/>
          <p:cNvSpPr txBox="1"/>
          <p:nvPr/>
        </p:nvSpPr>
        <p:spPr>
          <a:xfrm>
            <a:off x="715568" y="5578753"/>
            <a:ext cx="1126329" cy="276999"/>
          </a:xfrm>
          <a:prstGeom prst="rect">
            <a:avLst/>
          </a:prstGeom>
          <a:noFill/>
        </p:spPr>
        <p:txBody>
          <a:bodyPr wrap="square" rtlCol="0">
            <a:spAutoFit/>
          </a:bodyPr>
          <a:lstStyle/>
          <a:p>
            <a:r>
              <a:rPr lang="en-US" sz="1200" b="1" dirty="0" smtClean="0"/>
              <a:t>20% Support</a:t>
            </a:r>
            <a:endParaRPr lang="en-US" sz="1200" b="1" dirty="0"/>
          </a:p>
        </p:txBody>
      </p:sp>
      <p:sp>
        <p:nvSpPr>
          <p:cNvPr id="23" name="TextBox 22"/>
          <p:cNvSpPr txBox="1"/>
          <p:nvPr/>
        </p:nvSpPr>
        <p:spPr>
          <a:xfrm>
            <a:off x="2207415" y="5578752"/>
            <a:ext cx="1126329" cy="276999"/>
          </a:xfrm>
          <a:prstGeom prst="rect">
            <a:avLst/>
          </a:prstGeom>
          <a:noFill/>
        </p:spPr>
        <p:txBody>
          <a:bodyPr wrap="square" rtlCol="0">
            <a:spAutoFit/>
          </a:bodyPr>
          <a:lstStyle/>
          <a:p>
            <a:r>
              <a:rPr lang="en-US" sz="1200" b="1" dirty="0" smtClean="0"/>
              <a:t>71% Oppose</a:t>
            </a:r>
            <a:endParaRPr lang="en-US" sz="1200" b="1" dirty="0"/>
          </a:p>
        </p:txBody>
      </p:sp>
      <p:sp>
        <p:nvSpPr>
          <p:cNvPr id="24" name="TextBox 23"/>
          <p:cNvSpPr txBox="1"/>
          <p:nvPr/>
        </p:nvSpPr>
        <p:spPr>
          <a:xfrm>
            <a:off x="7079450" y="5593039"/>
            <a:ext cx="1126329" cy="276999"/>
          </a:xfrm>
          <a:prstGeom prst="rect">
            <a:avLst/>
          </a:prstGeom>
          <a:noFill/>
        </p:spPr>
        <p:txBody>
          <a:bodyPr wrap="square" rtlCol="0">
            <a:spAutoFit/>
          </a:bodyPr>
          <a:lstStyle/>
          <a:p>
            <a:r>
              <a:rPr lang="en-US" sz="1200" b="1" dirty="0" smtClean="0"/>
              <a:t>61% Oppose</a:t>
            </a:r>
            <a:endParaRPr lang="en-US" sz="1200" b="1" dirty="0"/>
          </a:p>
        </p:txBody>
      </p:sp>
      <p:sp>
        <p:nvSpPr>
          <p:cNvPr id="25" name="TextBox 24"/>
          <p:cNvSpPr txBox="1"/>
          <p:nvPr/>
        </p:nvSpPr>
        <p:spPr>
          <a:xfrm>
            <a:off x="5645948" y="5592653"/>
            <a:ext cx="1126329" cy="276999"/>
          </a:xfrm>
          <a:prstGeom prst="rect">
            <a:avLst/>
          </a:prstGeom>
          <a:noFill/>
        </p:spPr>
        <p:txBody>
          <a:bodyPr wrap="square" rtlCol="0">
            <a:spAutoFit/>
          </a:bodyPr>
          <a:lstStyle/>
          <a:p>
            <a:r>
              <a:rPr lang="en-US" sz="1200" b="1" dirty="0" smtClean="0"/>
              <a:t>30% Support</a:t>
            </a:r>
            <a:endParaRPr lang="en-US" sz="1200" b="1" dirty="0"/>
          </a:p>
        </p:txBody>
      </p:sp>
    </p:spTree>
    <p:extLst>
      <p:ext uri="{BB962C8B-B14F-4D97-AF65-F5344CB8AC3E}">
        <p14:creationId xmlns:p14="http://schemas.microsoft.com/office/powerpoint/2010/main" val="25324121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99DB18A3-D21F-4BB0-9E84-DFB029941648}" type="slidenum">
              <a:rPr lang="de-DE" smtClean="0"/>
              <a:pPr/>
              <a:t>7</a:t>
            </a:fld>
            <a:endParaRPr lang="de-DE" dirty="0"/>
          </a:p>
        </p:txBody>
      </p:sp>
      <p:sp>
        <p:nvSpPr>
          <p:cNvPr id="9" name="Title 12"/>
          <p:cNvSpPr>
            <a:spLocks noGrp="1"/>
          </p:cNvSpPr>
          <p:nvPr>
            <p:ph type="title"/>
          </p:nvPr>
        </p:nvSpPr>
        <p:spPr>
          <a:xfrm>
            <a:off x="838200" y="257582"/>
            <a:ext cx="8162925" cy="276999"/>
          </a:xfrm>
        </p:spPr>
        <p:txBody>
          <a:bodyPr/>
          <a:lstStyle/>
          <a:p>
            <a:r>
              <a:rPr lang="en-US" dirty="0" smtClean="0"/>
              <a:t>Stimulated Support/Oppose</a:t>
            </a:r>
            <a:endParaRPr lang="en-CA" dirty="0"/>
          </a:p>
        </p:txBody>
      </p:sp>
      <p:sp>
        <p:nvSpPr>
          <p:cNvPr id="11" name="Rectangle 2"/>
          <p:cNvSpPr>
            <a:spLocks noChangeArrowheads="1"/>
          </p:cNvSpPr>
          <p:nvPr/>
        </p:nvSpPr>
        <p:spPr bwMode="auto">
          <a:xfrm>
            <a:off x="-65030" y="6442707"/>
            <a:ext cx="7637406" cy="369332"/>
          </a:xfrm>
          <a:prstGeom prst="rect">
            <a:avLst/>
          </a:prstGeom>
          <a:noFill/>
          <a:ln w="9525">
            <a:noFill/>
            <a:miter lim="800000"/>
            <a:headEnd/>
            <a:tailEnd/>
          </a:ln>
        </p:spPr>
        <p:txBody>
          <a:bodyPr wrap="square" anchor="b" anchorCtr="0">
            <a:spAutoFit/>
          </a:bodyPr>
          <a:lstStyle/>
          <a:p>
            <a:r>
              <a:rPr lang="en-US" sz="900" dirty="0"/>
              <a:t>3). Knowing this information, do you support or oppose building a permanent site for the disposal of spent nuclear fuel (NWMO) from across Canada in Huron-Kinloss Township</a:t>
            </a:r>
            <a:r>
              <a:rPr lang="en-US" sz="900" dirty="0" smtClean="0"/>
              <a:t>? </a:t>
            </a:r>
            <a:r>
              <a:rPr lang="en-US" sz="900" dirty="0"/>
              <a:t>8). Knowing this information, do you support or oppose building a deep underground nuclear waste storage facility at the OPG site</a:t>
            </a:r>
            <a:r>
              <a:rPr lang="en-US" sz="900" dirty="0" smtClean="0"/>
              <a:t>?</a:t>
            </a:r>
            <a:endParaRPr lang="en-US" sz="900" dirty="0"/>
          </a:p>
        </p:txBody>
      </p:sp>
      <p:sp>
        <p:nvSpPr>
          <p:cNvPr id="10" name="Text Box 5"/>
          <p:cNvSpPr txBox="1">
            <a:spLocks noChangeArrowheads="1"/>
          </p:cNvSpPr>
          <p:nvPr/>
        </p:nvSpPr>
        <p:spPr bwMode="auto">
          <a:xfrm>
            <a:off x="0" y="682658"/>
            <a:ext cx="9144000" cy="738664"/>
          </a:xfrm>
          <a:prstGeom prst="rect">
            <a:avLst/>
          </a:prstGeom>
          <a:solidFill>
            <a:srgbClr val="E7F0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1400" b="1" dirty="0" smtClean="0"/>
              <a:t>When presented with some background information about the NWMO issue, opinion remains more negative than positive. When presented with some background information re DGR, opposition continues to outweigh support, but opinion tends to become more divided. </a:t>
            </a:r>
          </a:p>
        </p:txBody>
      </p:sp>
      <p:sp>
        <p:nvSpPr>
          <p:cNvPr id="13" name="TextBox 12"/>
          <p:cNvSpPr txBox="1"/>
          <p:nvPr/>
        </p:nvSpPr>
        <p:spPr>
          <a:xfrm>
            <a:off x="328613" y="1732715"/>
            <a:ext cx="4429125" cy="2123658"/>
          </a:xfrm>
          <a:prstGeom prst="rect">
            <a:avLst/>
          </a:prstGeom>
          <a:noFill/>
        </p:spPr>
        <p:txBody>
          <a:bodyPr wrap="square" rtlCol="0">
            <a:spAutoFit/>
          </a:bodyPr>
          <a:lstStyle/>
          <a:p>
            <a:r>
              <a:rPr lang="en-US" sz="1200" b="1" dirty="0"/>
              <a:t>Respondents were told…”The Township of Huron-Kinloss has expressed an interest in participation in the Nuclear Waste Management Organization's (NWMO) process to select a permanent site for the disposal of spent nuclear fuel from across Canada. This facility will require 250 acres of surface area and a subsurface area of 930 acres, approximately 500 meters below the surface  for the deep geological repository for the used nuclear fuel. Supporting this repository will be an underground demonstration facility, surface buildings and a centre of expertise that will become a hub for national and international scientific </a:t>
            </a:r>
            <a:r>
              <a:rPr lang="en-US" sz="1200" b="1" dirty="0" smtClean="0"/>
              <a:t>collaboration…Knowing this information do you…”? </a:t>
            </a:r>
            <a:endParaRPr lang="en-US" sz="1200" b="1" dirty="0"/>
          </a:p>
        </p:txBody>
      </p:sp>
      <p:graphicFrame>
        <p:nvGraphicFramePr>
          <p:cNvPr id="14" name="Object 5"/>
          <p:cNvGraphicFramePr>
            <a:graphicFrameLocks noChangeAspect="1"/>
          </p:cNvGraphicFramePr>
          <p:nvPr>
            <p:extLst>
              <p:ext uri="{D42A27DB-BD31-4B8C-83A1-F6EECF244321}">
                <p14:modId xmlns:p14="http://schemas.microsoft.com/office/powerpoint/2010/main" val="4022707241"/>
              </p:ext>
            </p:extLst>
          </p:nvPr>
        </p:nvGraphicFramePr>
        <p:xfrm>
          <a:off x="0" y="3979517"/>
          <a:ext cx="4338204" cy="2278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2501019247"/>
              </p:ext>
            </p:extLst>
          </p:nvPr>
        </p:nvGraphicFramePr>
        <p:xfrm>
          <a:off x="4757738" y="3979517"/>
          <a:ext cx="4338204" cy="227852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767263" y="1754769"/>
            <a:ext cx="4429125" cy="2123658"/>
          </a:xfrm>
          <a:prstGeom prst="rect">
            <a:avLst/>
          </a:prstGeom>
          <a:noFill/>
        </p:spPr>
        <p:txBody>
          <a:bodyPr wrap="square" rtlCol="0">
            <a:spAutoFit/>
          </a:bodyPr>
          <a:lstStyle/>
          <a:p>
            <a:r>
              <a:rPr lang="en-US" sz="1200" b="1" dirty="0"/>
              <a:t>Respondents were told</a:t>
            </a:r>
            <a:r>
              <a:rPr lang="en-US" sz="1200" b="1" dirty="0" smtClean="0"/>
              <a:t>…”</a:t>
            </a:r>
            <a:r>
              <a:rPr lang="en-US" sz="1200" b="1" dirty="0"/>
              <a:t> The proposed facility would store the waste on the existing OPG site about 2 kilometers away from the lake. It would be about 680 meters underground in a layer of limestone, with a 600 meters layer of 450 million year old shale above. Containers of radioactive waste from Ontario’s 20 nuclear reactors would be stored in the facility. Most of the disposed items would be low-level waste, such as mops, rags, floor sweepings and clothing. The facility would also take intermediate-level waste including things like filters, resins, and other items that have been closer to the nuclear core. No nuclear fuel will be stored at the </a:t>
            </a:r>
            <a:r>
              <a:rPr lang="en-US" sz="1200" b="1" dirty="0" smtClean="0"/>
              <a:t>site…Knowing this information do you…”? </a:t>
            </a:r>
            <a:endParaRPr lang="en-US" sz="1200" b="1" dirty="0"/>
          </a:p>
        </p:txBody>
      </p:sp>
      <p:sp>
        <p:nvSpPr>
          <p:cNvPr id="17" name="TextBox 16"/>
          <p:cNvSpPr txBox="1"/>
          <p:nvPr/>
        </p:nvSpPr>
        <p:spPr>
          <a:xfrm>
            <a:off x="1814546" y="1420147"/>
            <a:ext cx="1142999" cy="338554"/>
          </a:xfrm>
          <a:prstGeom prst="rect">
            <a:avLst/>
          </a:prstGeom>
          <a:noFill/>
        </p:spPr>
        <p:txBody>
          <a:bodyPr wrap="square" rtlCol="0">
            <a:spAutoFit/>
          </a:bodyPr>
          <a:lstStyle/>
          <a:p>
            <a:r>
              <a:rPr lang="en-US" sz="1600" b="1" u="sng" dirty="0" smtClean="0"/>
              <a:t>NWMO</a:t>
            </a:r>
            <a:endParaRPr lang="en-US" sz="1600" b="1" u="sng" dirty="0"/>
          </a:p>
        </p:txBody>
      </p:sp>
      <p:sp>
        <p:nvSpPr>
          <p:cNvPr id="19" name="TextBox 18"/>
          <p:cNvSpPr txBox="1"/>
          <p:nvPr/>
        </p:nvSpPr>
        <p:spPr>
          <a:xfrm>
            <a:off x="6581824" y="1486819"/>
            <a:ext cx="1142999" cy="338554"/>
          </a:xfrm>
          <a:prstGeom prst="rect">
            <a:avLst/>
          </a:prstGeom>
          <a:noFill/>
        </p:spPr>
        <p:txBody>
          <a:bodyPr wrap="square" rtlCol="0">
            <a:spAutoFit/>
          </a:bodyPr>
          <a:lstStyle/>
          <a:p>
            <a:r>
              <a:rPr lang="en-US" sz="1600" b="1" u="sng" dirty="0" smtClean="0"/>
              <a:t>DGR</a:t>
            </a:r>
            <a:endParaRPr lang="en-US" sz="1600" b="1" u="sng" dirty="0"/>
          </a:p>
        </p:txBody>
      </p:sp>
      <p:sp>
        <p:nvSpPr>
          <p:cNvPr id="12" name="TextBox 11"/>
          <p:cNvSpPr txBox="1"/>
          <p:nvPr/>
        </p:nvSpPr>
        <p:spPr>
          <a:xfrm>
            <a:off x="645353" y="5884328"/>
            <a:ext cx="1126329" cy="276999"/>
          </a:xfrm>
          <a:prstGeom prst="rect">
            <a:avLst/>
          </a:prstGeom>
          <a:noFill/>
        </p:spPr>
        <p:txBody>
          <a:bodyPr wrap="square" rtlCol="0">
            <a:spAutoFit/>
          </a:bodyPr>
          <a:lstStyle/>
          <a:p>
            <a:r>
              <a:rPr lang="en-US" sz="1200" b="1" dirty="0" smtClean="0"/>
              <a:t>24% Support</a:t>
            </a:r>
            <a:endParaRPr lang="en-US" sz="1200" b="1" dirty="0"/>
          </a:p>
        </p:txBody>
      </p:sp>
      <p:sp>
        <p:nvSpPr>
          <p:cNvPr id="20" name="TextBox 19"/>
          <p:cNvSpPr txBox="1"/>
          <p:nvPr/>
        </p:nvSpPr>
        <p:spPr>
          <a:xfrm>
            <a:off x="2350295" y="5898616"/>
            <a:ext cx="1126329" cy="276999"/>
          </a:xfrm>
          <a:prstGeom prst="rect">
            <a:avLst/>
          </a:prstGeom>
          <a:noFill/>
        </p:spPr>
        <p:txBody>
          <a:bodyPr wrap="square" rtlCol="0">
            <a:spAutoFit/>
          </a:bodyPr>
          <a:lstStyle/>
          <a:p>
            <a:r>
              <a:rPr lang="en-US" sz="1200" b="1" dirty="0" smtClean="0"/>
              <a:t>68% Oppose</a:t>
            </a:r>
            <a:endParaRPr lang="en-US" sz="1200" b="1" dirty="0"/>
          </a:p>
        </p:txBody>
      </p:sp>
      <p:sp>
        <p:nvSpPr>
          <p:cNvPr id="21" name="TextBox 20"/>
          <p:cNvSpPr txBox="1"/>
          <p:nvPr/>
        </p:nvSpPr>
        <p:spPr>
          <a:xfrm>
            <a:off x="7436640" y="5908523"/>
            <a:ext cx="1126329" cy="276999"/>
          </a:xfrm>
          <a:prstGeom prst="rect">
            <a:avLst/>
          </a:prstGeom>
          <a:noFill/>
        </p:spPr>
        <p:txBody>
          <a:bodyPr wrap="square" rtlCol="0">
            <a:spAutoFit/>
          </a:bodyPr>
          <a:lstStyle/>
          <a:p>
            <a:r>
              <a:rPr lang="en-US" sz="1200" b="1" dirty="0" smtClean="0"/>
              <a:t>52% Oppose</a:t>
            </a:r>
            <a:endParaRPr lang="en-US" sz="1200" b="1" dirty="0"/>
          </a:p>
        </p:txBody>
      </p:sp>
      <p:sp>
        <p:nvSpPr>
          <p:cNvPr id="22" name="TextBox 21"/>
          <p:cNvSpPr txBox="1"/>
          <p:nvPr/>
        </p:nvSpPr>
        <p:spPr>
          <a:xfrm>
            <a:off x="5698370" y="5897649"/>
            <a:ext cx="1126329" cy="276999"/>
          </a:xfrm>
          <a:prstGeom prst="rect">
            <a:avLst/>
          </a:prstGeom>
          <a:noFill/>
        </p:spPr>
        <p:txBody>
          <a:bodyPr wrap="square" rtlCol="0">
            <a:spAutoFit/>
          </a:bodyPr>
          <a:lstStyle/>
          <a:p>
            <a:r>
              <a:rPr lang="en-US" sz="1200" b="1" dirty="0" smtClean="0"/>
              <a:t>40% Support</a:t>
            </a:r>
            <a:endParaRPr lang="en-US" sz="1200" b="1" dirty="0"/>
          </a:p>
        </p:txBody>
      </p:sp>
    </p:spTree>
    <p:extLst>
      <p:ext uri="{BB962C8B-B14F-4D97-AF65-F5344CB8AC3E}">
        <p14:creationId xmlns:p14="http://schemas.microsoft.com/office/powerpoint/2010/main" val="7771903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424" y="2908374"/>
            <a:ext cx="4416425" cy="1107996"/>
          </a:xfrm>
        </p:spPr>
        <p:txBody>
          <a:bodyPr>
            <a:normAutofit/>
          </a:bodyPr>
          <a:lstStyle/>
          <a:p>
            <a:pPr>
              <a:defRPr/>
            </a:pPr>
            <a:r>
              <a:rPr lang="en-US" sz="3000" dirty="0" smtClean="0"/>
              <a:t>Focus on NWMO</a:t>
            </a:r>
            <a:endParaRPr lang="en-US" sz="3000" dirty="0"/>
          </a:p>
        </p:txBody>
      </p:sp>
      <p:sp>
        <p:nvSpPr>
          <p:cNvPr id="4" name="Slide Number Placeholder 3"/>
          <p:cNvSpPr>
            <a:spLocks noGrp="1"/>
          </p:cNvSpPr>
          <p:nvPr>
            <p:ph type="sldNum" sz="quarter" idx="12"/>
          </p:nvPr>
        </p:nvSpPr>
        <p:spPr/>
        <p:txBody>
          <a:bodyPr/>
          <a:lstStyle/>
          <a:p>
            <a:pPr>
              <a:defRPr/>
            </a:pPr>
            <a:fld id="{4E80561C-CDAC-41B1-8A72-B8F4D1B9B6B1}" type="slidenum">
              <a:rPr lang="en-US" smtClean="0"/>
              <a:pPr>
                <a:defRPr/>
              </a:pPr>
              <a:t>8</a:t>
            </a:fld>
            <a:endParaRPr lang="en-US" dirty="0"/>
          </a:p>
        </p:txBody>
      </p:sp>
    </p:spTree>
    <p:extLst>
      <p:ext uri="{BB962C8B-B14F-4D97-AF65-F5344CB8AC3E}">
        <p14:creationId xmlns:p14="http://schemas.microsoft.com/office/powerpoint/2010/main" val="2517190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57299"/>
            <a:ext cx="8162325" cy="276999"/>
          </a:xfrm>
        </p:spPr>
        <p:txBody>
          <a:bodyPr/>
          <a:lstStyle/>
          <a:p>
            <a:r>
              <a:rPr lang="en-CA" dirty="0" smtClean="0"/>
              <a:t>Arguments For and Against</a:t>
            </a:r>
            <a:endParaRPr lang="en-CA" sz="14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9</a:t>
            </a:fld>
            <a:endParaRPr lang="de-DE" dirty="0"/>
          </a:p>
        </p:txBody>
      </p:sp>
      <p:sp>
        <p:nvSpPr>
          <p:cNvPr id="6" name="Rectangle 3"/>
          <p:cNvSpPr txBox="1">
            <a:spLocks noChangeArrowheads="1"/>
          </p:cNvSpPr>
          <p:nvPr/>
        </p:nvSpPr>
        <p:spPr>
          <a:xfrm>
            <a:off x="653143" y="733025"/>
            <a:ext cx="7813963" cy="5597525"/>
          </a:xfrm>
          <a:prstGeom prst="rect">
            <a:avLst/>
          </a:prstGeom>
        </p:spPr>
        <p:txBody>
          <a:bodyPr/>
          <a:lstStyle/>
          <a:p>
            <a:pPr marL="342900" marR="0" lvl="0" indent="-342900" algn="just" defTabSz="914400" rtl="0" eaLnBrk="1" fontAlgn="auto" latinLnBrk="0" hangingPunct="1">
              <a:lnSpc>
                <a:spcPct val="100000"/>
              </a:lnSpc>
              <a:spcBef>
                <a:spcPct val="20000"/>
              </a:spcBef>
              <a:spcAft>
                <a:spcPct val="20000"/>
              </a:spcAft>
              <a:buClrTx/>
              <a:buSzTx/>
              <a:buFont typeface="Wingdings" pitchFamily="2" charset="2"/>
              <a:buChar char="Ø"/>
              <a:tabLst/>
              <a:defRPr/>
            </a:pPr>
            <a:endParaRPr kumimoji="0" lang="en-US" sz="1400" b="1" i="0" u="none" strike="noStrike" kern="1200" cap="none" spc="0" normalizeH="0" baseline="0" noProof="0" dirty="0" smtClean="0">
              <a:ln>
                <a:noFill/>
              </a:ln>
              <a:effectLst/>
              <a:uLnTx/>
              <a:uFillTx/>
              <a:latin typeface="+mn-lt"/>
              <a:ea typeface="+mn-ea"/>
              <a:cs typeface="+mn-cs"/>
            </a:endParaRPr>
          </a:p>
        </p:txBody>
      </p:sp>
      <p:sp>
        <p:nvSpPr>
          <p:cNvPr id="7" name="Rectangle 3"/>
          <p:cNvSpPr txBox="1">
            <a:spLocks noChangeArrowheads="1"/>
          </p:cNvSpPr>
          <p:nvPr/>
        </p:nvSpPr>
        <p:spPr>
          <a:xfrm>
            <a:off x="352775" y="779876"/>
            <a:ext cx="8376888" cy="4435051"/>
          </a:xfrm>
          <a:prstGeom prst="rect">
            <a:avLst/>
          </a:prstGeom>
        </p:spPr>
        <p:txBody>
          <a:bodyPr/>
          <a:lstStyle/>
          <a:p>
            <a:pPr marL="285750" indent="-285750">
              <a:buFont typeface="Wingdings" panose="05000000000000000000" pitchFamily="2" charset="2"/>
              <a:buChar char="Ø"/>
            </a:pPr>
            <a:r>
              <a:rPr lang="en-US" sz="1600" b="1" dirty="0" smtClean="0"/>
              <a:t>Respondents were asked to react to 11 arguments for and against the NWMO issue (the arguments were randomized in the survey)…</a:t>
            </a:r>
          </a:p>
          <a:p>
            <a:endParaRPr lang="en-US" sz="1400" b="1" dirty="0" smtClean="0"/>
          </a:p>
          <a:p>
            <a:r>
              <a:rPr lang="en-US" sz="1400" b="1" dirty="0" smtClean="0"/>
              <a:t>FOR</a:t>
            </a:r>
          </a:p>
          <a:p>
            <a:pPr marL="342900" indent="-342900">
              <a:buFont typeface="+mj-lt"/>
              <a:buAutoNum type="arabicPeriod"/>
            </a:pPr>
            <a:r>
              <a:rPr lang="en-US" sz="1200" dirty="0" smtClean="0"/>
              <a:t>All </a:t>
            </a:r>
            <a:r>
              <a:rPr lang="en-US" sz="1200" dirty="0"/>
              <a:t>spent nuclear fuel from Ontario is already stored above ground in swimming pool-like holding tanks and in dry storage warehouses adjacent to each of the nuclear generating facilities in Canada, including at the Bruce Power Nuclear site, so the proposed facility is finding a more permanent long-term solution.  </a:t>
            </a:r>
          </a:p>
          <a:p>
            <a:pPr marL="342900" indent="-342900">
              <a:buFont typeface="+mj-lt"/>
              <a:buAutoNum type="arabicPeriod"/>
            </a:pPr>
            <a:r>
              <a:rPr lang="en-US" sz="1200" dirty="0"/>
              <a:t>Building the storage facility will help the local economy by creating between 400 and 1200  jobs during the 10 year construction and then 700 to 800 permanent jobs to operate the facility up to 60 years, including some higher level/professional jobs.  </a:t>
            </a:r>
          </a:p>
          <a:p>
            <a:pPr marL="342900" indent="-342900">
              <a:buFont typeface="+mj-lt"/>
              <a:buAutoNum type="arabicPeriod"/>
            </a:pPr>
            <a:r>
              <a:rPr lang="en-US" sz="1200" dirty="0"/>
              <a:t>The current above ground storage of spent nuclear fuel rods adjacent to the Bruce nuclear site was never intended to be a permanent solution so if the area is to continue to benefit from the Bruce nuclear site a more permanent solution near the site makes sense</a:t>
            </a:r>
          </a:p>
          <a:p>
            <a:pPr marL="342900" indent="-342900">
              <a:buFont typeface="+mj-lt"/>
              <a:buAutoNum type="arabicPeriod"/>
            </a:pPr>
            <a:r>
              <a:rPr lang="en-US" sz="1200" dirty="0"/>
              <a:t>Ontario derives about 50% of its energy from nuclear sources so we have a responsibility for dealing with the waste that is generated </a:t>
            </a:r>
          </a:p>
          <a:p>
            <a:pPr marL="342900" indent="-342900">
              <a:buFont typeface="+mj-lt"/>
              <a:buAutoNum type="arabicPeriod"/>
            </a:pPr>
            <a:r>
              <a:rPr lang="en-US" sz="1200" dirty="0"/>
              <a:t>Participation in the site selection process  provides Huron-Kinloss with a seat at the table for the discussion which was not afforded to the Township during the energy debate on alternative sources of power (wind turbine generation</a:t>
            </a:r>
            <a:r>
              <a:rPr lang="en-US" sz="1200" dirty="0" smtClean="0"/>
              <a:t>)</a:t>
            </a:r>
          </a:p>
          <a:p>
            <a:endParaRPr lang="en-US" sz="1400" b="1" dirty="0" smtClean="0"/>
          </a:p>
          <a:p>
            <a:r>
              <a:rPr lang="en-US" sz="1400" b="1" dirty="0" smtClean="0"/>
              <a:t>AGAINST</a:t>
            </a:r>
            <a:endParaRPr lang="en-US" sz="1400" b="1" dirty="0"/>
          </a:p>
          <a:p>
            <a:pPr marL="342900" indent="-342900">
              <a:buFont typeface="+mj-lt"/>
              <a:buAutoNum type="arabicPeriod"/>
            </a:pPr>
            <a:r>
              <a:rPr lang="en-US" sz="1200" dirty="0"/>
              <a:t>Storing the waste in Huron-Kinloss Township is too close to Lake Huron and risky for leaks into the lake. </a:t>
            </a:r>
          </a:p>
          <a:p>
            <a:pPr marL="342900" indent="-342900">
              <a:buFont typeface="+mj-lt"/>
              <a:buAutoNum type="arabicPeriod"/>
            </a:pPr>
            <a:r>
              <a:rPr lang="en-US" sz="1200" dirty="0"/>
              <a:t>Millions of Canadians and U.S. residents get their drinking water from the Great Lakes so building the facility close to any of the Great Lakes may put this source of drinking water in jeopardy.</a:t>
            </a:r>
          </a:p>
          <a:p>
            <a:pPr marL="342900" indent="-342900">
              <a:buFont typeface="+mj-lt"/>
              <a:buAutoNum type="arabicPeriod"/>
            </a:pPr>
            <a:r>
              <a:rPr lang="en-US" sz="1200" dirty="0"/>
              <a:t>There will be increased traffic on area roads during construction and the use of area roads for the transport of used nuclear fuel from across Canada to the new facility will add too much congestion.</a:t>
            </a:r>
          </a:p>
          <a:p>
            <a:pPr marL="342900" indent="-342900">
              <a:buFont typeface="+mj-lt"/>
              <a:buAutoNum type="arabicPeriod"/>
            </a:pPr>
            <a:r>
              <a:rPr lang="en-US" sz="1200" dirty="0"/>
              <a:t>The use of area roads for the transport of used nuclear fuel from across Canada to the new facility has risks for accidents and spills.</a:t>
            </a:r>
          </a:p>
          <a:p>
            <a:pPr marL="342900" indent="-342900">
              <a:buFont typeface="+mj-lt"/>
              <a:buAutoNum type="arabicPeriod"/>
            </a:pPr>
            <a:r>
              <a:rPr lang="en-US" sz="1200" dirty="0"/>
              <a:t>Billions of dollars are generated by the tourism industry in Canada and the US around the Great Lakes so building the facility close to the lake is too risky</a:t>
            </a:r>
          </a:p>
          <a:p>
            <a:pPr marL="342900" indent="-342900">
              <a:buFont typeface="+mj-lt"/>
              <a:buAutoNum type="arabicPeriod"/>
            </a:pPr>
            <a:r>
              <a:rPr lang="en-US" sz="1200" dirty="0"/>
              <a:t>Some of the waste is coming from other provinces and they should take care of their own waste material</a:t>
            </a:r>
          </a:p>
        </p:txBody>
      </p:sp>
    </p:spTree>
    <p:extLst>
      <p:ext uri="{BB962C8B-B14F-4D97-AF65-F5344CB8AC3E}">
        <p14:creationId xmlns:p14="http://schemas.microsoft.com/office/powerpoint/2010/main" val="2313604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Ipsos Template 2012">
  <a:themeElements>
    <a:clrScheme name="Ipsos Colours 2012">
      <a:dk1>
        <a:srgbClr val="415A9C"/>
      </a:dk1>
      <a:lt1>
        <a:sysClr val="window" lastClr="FFFFFF"/>
      </a:lt1>
      <a:dk2>
        <a:srgbClr val="415A9C"/>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80"/>
      </a:hlink>
      <a:folHlink>
        <a:srgbClr val="800080"/>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Ipsos Template 2012">
  <a:themeElements>
    <a:clrScheme name="Ipsos Colours 2012">
      <a:dk1>
        <a:srgbClr val="415A9C"/>
      </a:dk1>
      <a:lt1>
        <a:sysClr val="window" lastClr="FFFFFF"/>
      </a:lt1>
      <a:dk2>
        <a:srgbClr val="415A9C"/>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80"/>
      </a:hlink>
      <a:folHlink>
        <a:srgbClr val="800080"/>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urs 2012">
      <a:dk1>
        <a:srgbClr val="415A9C"/>
      </a:dk1>
      <a:lt1>
        <a:sysClr val="window" lastClr="FFFFFF"/>
      </a:lt1>
      <a:dk2>
        <a:srgbClr val="415A9C"/>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80"/>
      </a:hlink>
      <a:folHlink>
        <a:srgbClr val="800080"/>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21051</TotalTime>
  <Words>2525</Words>
  <Application>Microsoft Office PowerPoint</Application>
  <PresentationFormat>On-screen Show (4:3)</PresentationFormat>
  <Paragraphs>159</Paragraphs>
  <Slides>17</Slides>
  <Notes>0</Notes>
  <HiddenSlides>0</HiddenSlides>
  <MMClips>0</MMClips>
  <ScaleCrop>false</ScaleCrop>
  <HeadingPairs>
    <vt:vector size="4" baseType="variant">
      <vt:variant>
        <vt:lpstr>Theme</vt:lpstr>
      </vt:variant>
      <vt:variant>
        <vt:i4>10</vt:i4>
      </vt:variant>
      <vt:variant>
        <vt:lpstr>Slide Titles</vt:lpstr>
      </vt:variant>
      <vt:variant>
        <vt:i4>17</vt:i4>
      </vt:variant>
    </vt:vector>
  </HeadingPairs>
  <TitlesOfParts>
    <vt:vector size="27" baseType="lpstr">
      <vt:lpstr>Ipsos Template 2012</vt:lpstr>
      <vt:lpstr>8_blank</vt:lpstr>
      <vt:lpstr>9_blank</vt:lpstr>
      <vt:lpstr>10_blank</vt:lpstr>
      <vt:lpstr>11_blank</vt:lpstr>
      <vt:lpstr>12_blank</vt:lpstr>
      <vt:lpstr>13_blank</vt:lpstr>
      <vt:lpstr>14_blank</vt:lpstr>
      <vt:lpstr>15_blank</vt:lpstr>
      <vt:lpstr>1_Ipsos Template 2012</vt:lpstr>
      <vt:lpstr>PowerPoint Presentation</vt:lpstr>
      <vt:lpstr>Objectives and Methodology</vt:lpstr>
      <vt:lpstr>Cottager (Respondent) Background</vt:lpstr>
      <vt:lpstr>Cottager (Respondent) Background</vt:lpstr>
      <vt:lpstr>Familiarity and Support/Oppose </vt:lpstr>
      <vt:lpstr>Familiarity with the NWMO Process and DGR and General Support/Oppose</vt:lpstr>
      <vt:lpstr>Stimulated Support/Oppose</vt:lpstr>
      <vt:lpstr>Focus on NWMO</vt:lpstr>
      <vt:lpstr>Arguments For and Against</vt:lpstr>
      <vt:lpstr>Arguments For </vt:lpstr>
      <vt:lpstr>Arguments Against </vt:lpstr>
      <vt:lpstr>Perceived Impact if Built</vt:lpstr>
      <vt:lpstr>Credibility</vt:lpstr>
      <vt:lpstr>Bottom-Line</vt:lpstr>
      <vt:lpstr>The Politics of the NWMO Issue</vt:lpstr>
      <vt:lpstr>Focus on DGR</vt:lpstr>
      <vt:lpstr>Perceived Impact if Built</vt:lpstr>
    </vt:vector>
  </TitlesOfParts>
  <Company>Ipsos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chris.martyn</cp:lastModifiedBy>
  <cp:revision>2471</cp:revision>
  <dcterms:created xsi:type="dcterms:W3CDTF">2012-01-13T06:54:50Z</dcterms:created>
  <dcterms:modified xsi:type="dcterms:W3CDTF">2014-05-20T12:14:07Z</dcterms:modified>
</cp:coreProperties>
</file>